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30"/>
  </p:notesMasterIdLst>
  <p:handoutMasterIdLst>
    <p:handoutMasterId r:id="rId31"/>
  </p:handoutMasterIdLst>
  <p:sldIdLst>
    <p:sldId id="355" r:id="rId7"/>
    <p:sldId id="356" r:id="rId8"/>
    <p:sldId id="388" r:id="rId9"/>
    <p:sldId id="373" r:id="rId10"/>
    <p:sldId id="374" r:id="rId11"/>
    <p:sldId id="375" r:id="rId12"/>
    <p:sldId id="381" r:id="rId13"/>
    <p:sldId id="382" r:id="rId14"/>
    <p:sldId id="378" r:id="rId15"/>
    <p:sldId id="379" r:id="rId16"/>
    <p:sldId id="380" r:id="rId17"/>
    <p:sldId id="383" r:id="rId18"/>
    <p:sldId id="384" r:id="rId19"/>
    <p:sldId id="385" r:id="rId20"/>
    <p:sldId id="386" r:id="rId21"/>
    <p:sldId id="387" r:id="rId22"/>
    <p:sldId id="389" r:id="rId23"/>
    <p:sldId id="390" r:id="rId24"/>
    <p:sldId id="391" r:id="rId25"/>
    <p:sldId id="392" r:id="rId26"/>
    <p:sldId id="395" r:id="rId27"/>
    <p:sldId id="394" r:id="rId28"/>
    <p:sldId id="372" r:id="rId29"/>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293"/>
    <a:srgbClr val="98C6EA"/>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2" autoAdjust="0"/>
    <p:restoredTop sz="94379" autoAdjust="0"/>
  </p:normalViewPr>
  <p:slideViewPr>
    <p:cSldViewPr snapToGrid="0">
      <p:cViewPr varScale="1">
        <p:scale>
          <a:sx n="98" d="100"/>
          <a:sy n="98" d="100"/>
        </p:scale>
        <p:origin x="1253" y="82"/>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10/12/2024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10/12/2024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emf"/><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wmf"/><Relationship Id="rId4" Type="http://schemas.openxmlformats.org/officeDocument/2006/relationships/slideLayout" Target="../slideLayouts/slideLayout1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4"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5"/>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5"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4"/>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8"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47638"/>
            <a:ext cx="8508999" cy="1250810"/>
          </a:xfrm>
        </p:spPr>
        <p:txBody>
          <a:bodyPr/>
          <a:lstStyle/>
          <a:p>
            <a:pPr algn="l"/>
            <a:r>
              <a:rPr lang="en-US" sz="1800" dirty="0"/>
              <a:t>Enhancing Seismic Safety in Munich's Geothermal Energy Sector:</a:t>
            </a:r>
            <a:br>
              <a:rPr lang="en-US" sz="1800" dirty="0"/>
            </a:br>
            <a:r>
              <a:rPr lang="en-US" sz="1800" dirty="0"/>
              <a:t>Data-driven Model Updating for Building Vibrations under Induced Seismicity</a:t>
            </a:r>
            <a:endParaRPr lang="de-DE" sz="1800" dirty="0"/>
          </a:p>
        </p:txBody>
      </p:sp>
      <p:sp>
        <p:nvSpPr>
          <p:cNvPr id="3" name="Inhaltsplatzhalter 2"/>
          <p:cNvSpPr>
            <a:spLocks noGrp="1"/>
          </p:cNvSpPr>
          <p:nvPr>
            <p:ph idx="10"/>
          </p:nvPr>
        </p:nvSpPr>
        <p:spPr>
          <a:xfrm>
            <a:off x="363692" y="2634322"/>
            <a:ext cx="8508999" cy="1705209"/>
          </a:xfrm>
        </p:spPr>
        <p:txBody>
          <a:bodyPr/>
          <a:lstStyle/>
          <a:p>
            <a:r>
              <a:rPr lang="en-US" altLang="zh-TW" dirty="0"/>
              <a:t>M</a:t>
            </a:r>
            <a:r>
              <a:rPr lang="de-DE" dirty="0"/>
              <a:t>.Sc. Wei-Teng, Kao</a:t>
            </a:r>
          </a:p>
          <a:p>
            <a:endParaRPr lang="de-DE" dirty="0"/>
          </a:p>
          <a:p>
            <a:r>
              <a:rPr lang="de-DE" sz="1200" dirty="0"/>
              <a:t>Technical University of Munich</a:t>
            </a:r>
          </a:p>
          <a:p>
            <a:r>
              <a:rPr lang="en-US" sz="1200" dirty="0"/>
              <a:t>TUM School of Engineering and Design</a:t>
            </a:r>
          </a:p>
          <a:p>
            <a:r>
              <a:rPr lang="en-US" sz="1200" dirty="0"/>
              <a:t>Chair of Structural Mechanics</a:t>
            </a:r>
          </a:p>
          <a:p>
            <a:r>
              <a:rPr lang="de-DE" sz="1200" dirty="0"/>
              <a:t>Munich, 23.09.2024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A7C6-7615-55E0-132E-85CB77583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D623-8756-22AB-193E-F6E194AED60A}"/>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2 (ID: EX221)</a:t>
            </a:r>
          </a:p>
        </p:txBody>
      </p:sp>
      <p:sp>
        <p:nvSpPr>
          <p:cNvPr id="3" name="Slide Number Placeholder 2">
            <a:extLst>
              <a:ext uri="{FF2B5EF4-FFF2-40B4-BE49-F238E27FC236}">
                <a16:creationId xmlns:a16="http://schemas.microsoft.com/office/drawing/2014/main" id="{9DEC46CA-72E4-574C-524D-3C21471F6703}"/>
              </a:ext>
            </a:extLst>
          </p:cNvPr>
          <p:cNvSpPr>
            <a:spLocks noGrp="1"/>
          </p:cNvSpPr>
          <p:nvPr>
            <p:ph type="sldNum" sz="quarter" idx="11"/>
          </p:nvPr>
        </p:nvSpPr>
        <p:spPr/>
        <p:txBody>
          <a:bodyPr/>
          <a:lstStyle/>
          <a:p>
            <a:fld id="{CE58CB1E-F828-4F11-99E0-327109AF9DA4}" type="slidenum">
              <a:rPr lang="de-DE" smtClean="0"/>
              <a:pPr/>
              <a:t>10</a:t>
            </a:fld>
            <a:endParaRPr lang="de-DE" dirty="0"/>
          </a:p>
        </p:txBody>
      </p:sp>
      <p:pic>
        <p:nvPicPr>
          <p:cNvPr id="7" name="Picture 6" descr="A graph with different colored lines&#10;&#10;Description automatically generated">
            <a:extLst>
              <a:ext uri="{FF2B5EF4-FFF2-40B4-BE49-F238E27FC236}">
                <a16:creationId xmlns:a16="http://schemas.microsoft.com/office/drawing/2014/main" id="{C74E475D-80B8-FF2D-0190-6CC7452B9DC5}"/>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6" name="TextBox 5">
            <a:extLst>
              <a:ext uri="{FF2B5EF4-FFF2-40B4-BE49-F238E27FC236}">
                <a16:creationId xmlns:a16="http://schemas.microsoft.com/office/drawing/2014/main" id="{39612976-6A4A-5B05-E3B3-FD88B969807B}"/>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56885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A896-7EBB-E60C-2B8B-A56764D7D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45C07-F4C1-8B7B-5486-0F9D49BF45BE}"/>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3 (ID: EX220)</a:t>
            </a:r>
          </a:p>
        </p:txBody>
      </p:sp>
      <p:sp>
        <p:nvSpPr>
          <p:cNvPr id="3" name="Slide Number Placeholder 2">
            <a:extLst>
              <a:ext uri="{FF2B5EF4-FFF2-40B4-BE49-F238E27FC236}">
                <a16:creationId xmlns:a16="http://schemas.microsoft.com/office/drawing/2014/main" id="{81BB140D-56B4-D7F5-C6FB-E401F54FFEE7}"/>
              </a:ext>
            </a:extLst>
          </p:cNvPr>
          <p:cNvSpPr>
            <a:spLocks noGrp="1"/>
          </p:cNvSpPr>
          <p:nvPr>
            <p:ph type="sldNum" sz="quarter" idx="11"/>
          </p:nvPr>
        </p:nvSpPr>
        <p:spPr/>
        <p:txBody>
          <a:bodyPr/>
          <a:lstStyle/>
          <a:p>
            <a:fld id="{CE58CB1E-F828-4F11-99E0-327109AF9DA4}" type="slidenum">
              <a:rPr lang="de-DE" smtClean="0"/>
              <a:pPr/>
              <a:t>11</a:t>
            </a:fld>
            <a:endParaRPr lang="de-DE" dirty="0"/>
          </a:p>
        </p:txBody>
      </p:sp>
      <p:pic>
        <p:nvPicPr>
          <p:cNvPr id="5" name="Picture 4" descr="A graph with different colored lines&#10;&#10;Description automatically generated">
            <a:extLst>
              <a:ext uri="{FF2B5EF4-FFF2-40B4-BE49-F238E27FC236}">
                <a16:creationId xmlns:a16="http://schemas.microsoft.com/office/drawing/2014/main" id="{D11441F9-80EB-3C24-B4BA-F4D9D2876D68}"/>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6" name="TextBox 5">
            <a:extLst>
              <a:ext uri="{FF2B5EF4-FFF2-40B4-BE49-F238E27FC236}">
                <a16:creationId xmlns:a16="http://schemas.microsoft.com/office/drawing/2014/main" id="{CE5023C6-08CA-9D29-87FF-5D8E78F0E3CF}"/>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2376684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331E-4F31-91DE-46BA-E576F7E3D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D2564-E1BE-E905-CC14-FD6344022593}"/>
              </a:ext>
            </a:extLst>
          </p:cNvPr>
          <p:cNvSpPr>
            <a:spLocks noGrp="1"/>
          </p:cNvSpPr>
          <p:nvPr>
            <p:ph type="title"/>
          </p:nvPr>
        </p:nvSpPr>
        <p:spPr>
          <a:xfrm>
            <a:off x="317935" y="823508"/>
            <a:ext cx="8508999" cy="366190"/>
          </a:xfrm>
        </p:spPr>
        <p:txBody>
          <a:bodyPr/>
          <a:lstStyle/>
          <a:p>
            <a:r>
              <a:rPr lang="en-US" sz="2000" dirty="0">
                <a:solidFill>
                  <a:schemeClr val="tx1"/>
                </a:solidFill>
              </a:rPr>
              <a:t>ANSYS model in python</a:t>
            </a:r>
          </a:p>
        </p:txBody>
      </p:sp>
      <p:sp>
        <p:nvSpPr>
          <p:cNvPr id="3" name="Slide Number Placeholder 2">
            <a:extLst>
              <a:ext uri="{FF2B5EF4-FFF2-40B4-BE49-F238E27FC236}">
                <a16:creationId xmlns:a16="http://schemas.microsoft.com/office/drawing/2014/main" id="{6D4C7519-0545-4553-FAD1-11CF193B937E}"/>
              </a:ext>
            </a:extLst>
          </p:cNvPr>
          <p:cNvSpPr>
            <a:spLocks noGrp="1"/>
          </p:cNvSpPr>
          <p:nvPr>
            <p:ph type="sldNum" sz="quarter" idx="11"/>
          </p:nvPr>
        </p:nvSpPr>
        <p:spPr/>
        <p:txBody>
          <a:bodyPr/>
          <a:lstStyle/>
          <a:p>
            <a:fld id="{CE58CB1E-F828-4F11-99E0-327109AF9DA4}" type="slidenum">
              <a:rPr lang="de-DE" smtClean="0"/>
              <a:pPr/>
              <a:t>12</a:t>
            </a:fld>
            <a:endParaRPr lang="de-DE" dirty="0"/>
          </a:p>
        </p:txBody>
      </p:sp>
      <p:pic>
        <p:nvPicPr>
          <p:cNvPr id="7" name="Picture 6" descr="A blue and pink rectangular object&#10;&#10;Description automatically generated">
            <a:extLst>
              <a:ext uri="{FF2B5EF4-FFF2-40B4-BE49-F238E27FC236}">
                <a16:creationId xmlns:a16="http://schemas.microsoft.com/office/drawing/2014/main" id="{D2094AFD-5AF9-5B05-0975-182894251FB7}"/>
              </a:ext>
            </a:extLst>
          </p:cNvPr>
          <p:cNvPicPr>
            <a:picLocks noChangeAspect="1"/>
          </p:cNvPicPr>
          <p:nvPr/>
        </p:nvPicPr>
        <p:blipFill>
          <a:blip r:embed="rId2"/>
          <a:stretch>
            <a:fillRect/>
          </a:stretch>
        </p:blipFill>
        <p:spPr>
          <a:xfrm>
            <a:off x="225626" y="1189698"/>
            <a:ext cx="5814695" cy="3723243"/>
          </a:xfrm>
          <a:prstGeom prst="rect">
            <a:avLst/>
          </a:prstGeom>
        </p:spPr>
      </p:pic>
      <p:pic>
        <p:nvPicPr>
          <p:cNvPr id="11" name="Picture 10">
            <a:extLst>
              <a:ext uri="{FF2B5EF4-FFF2-40B4-BE49-F238E27FC236}">
                <a16:creationId xmlns:a16="http://schemas.microsoft.com/office/drawing/2014/main" id="{2C4AFEA2-6BFE-903F-0036-C2E65E453F66}"/>
              </a:ext>
            </a:extLst>
          </p:cNvPr>
          <p:cNvPicPr>
            <a:picLocks noChangeAspect="1"/>
          </p:cNvPicPr>
          <p:nvPr/>
        </p:nvPicPr>
        <p:blipFill>
          <a:blip r:embed="rId3"/>
          <a:srcRect t="2909" r="11108"/>
          <a:stretch/>
        </p:blipFill>
        <p:spPr>
          <a:xfrm>
            <a:off x="5408363" y="4319992"/>
            <a:ext cx="3173726" cy="494231"/>
          </a:xfrm>
          <a:prstGeom prst="rect">
            <a:avLst/>
          </a:prstGeom>
        </p:spPr>
      </p:pic>
      <p:sp>
        <p:nvSpPr>
          <p:cNvPr id="12" name="TextBox 11">
            <a:extLst>
              <a:ext uri="{FF2B5EF4-FFF2-40B4-BE49-F238E27FC236}">
                <a16:creationId xmlns:a16="http://schemas.microsoft.com/office/drawing/2014/main" id="{840E0710-2DBC-D8A3-536B-5F08AA0CFF4C}"/>
              </a:ext>
            </a:extLst>
          </p:cNvPr>
          <p:cNvSpPr txBox="1"/>
          <p:nvPr/>
        </p:nvSpPr>
        <p:spPr>
          <a:xfrm>
            <a:off x="5408363" y="936939"/>
            <a:ext cx="2123723" cy="225062"/>
          </a:xfrm>
          <a:prstGeom prst="rect">
            <a:avLst/>
          </a:prstGeom>
          <a:noFill/>
        </p:spPr>
        <p:txBody>
          <a:bodyPr wrap="none" lIns="0" tIns="0" rIns="0" bIns="0" rtlCol="0">
            <a:spAutoFit/>
          </a:bodyPr>
          <a:lstStyle/>
          <a:p>
            <a:pPr>
              <a:lnSpc>
                <a:spcPct val="114000"/>
              </a:lnSpc>
            </a:pPr>
            <a:r>
              <a:rPr lang="en-US" sz="1400" dirty="0">
                <a:latin typeface="+mn-lt"/>
              </a:rPr>
              <a:t>Building parameter, N = 26</a:t>
            </a:r>
          </a:p>
        </p:txBody>
      </p:sp>
      <p:sp>
        <p:nvSpPr>
          <p:cNvPr id="13" name="TextBox 12">
            <a:extLst>
              <a:ext uri="{FF2B5EF4-FFF2-40B4-BE49-F238E27FC236}">
                <a16:creationId xmlns:a16="http://schemas.microsoft.com/office/drawing/2014/main" id="{1E5A8CB0-564E-5EB2-8A93-394DCDDB30A2}"/>
              </a:ext>
            </a:extLst>
          </p:cNvPr>
          <p:cNvSpPr txBox="1"/>
          <p:nvPr/>
        </p:nvSpPr>
        <p:spPr>
          <a:xfrm>
            <a:off x="5408363" y="4054168"/>
            <a:ext cx="1676485" cy="225062"/>
          </a:xfrm>
          <a:prstGeom prst="rect">
            <a:avLst/>
          </a:prstGeom>
          <a:noFill/>
        </p:spPr>
        <p:txBody>
          <a:bodyPr wrap="none" lIns="0" tIns="0" rIns="0" bIns="0" rtlCol="0">
            <a:spAutoFit/>
          </a:bodyPr>
          <a:lstStyle/>
          <a:p>
            <a:pPr>
              <a:lnSpc>
                <a:spcPct val="114000"/>
              </a:lnSpc>
            </a:pPr>
            <a:r>
              <a:rPr lang="en-US" sz="1400" dirty="0">
                <a:latin typeface="+mn-lt"/>
              </a:rPr>
              <a:t>SSI parameter, N = 3</a:t>
            </a:r>
          </a:p>
        </p:txBody>
      </p:sp>
      <p:pic>
        <p:nvPicPr>
          <p:cNvPr id="15" name="Picture 14">
            <a:extLst>
              <a:ext uri="{FF2B5EF4-FFF2-40B4-BE49-F238E27FC236}">
                <a16:creationId xmlns:a16="http://schemas.microsoft.com/office/drawing/2014/main" id="{DFFE678D-3DE9-4877-511F-FF7AB1BA8772}"/>
              </a:ext>
            </a:extLst>
          </p:cNvPr>
          <p:cNvPicPr>
            <a:picLocks noChangeAspect="1"/>
          </p:cNvPicPr>
          <p:nvPr/>
        </p:nvPicPr>
        <p:blipFill>
          <a:blip r:embed="rId4"/>
          <a:stretch>
            <a:fillRect/>
          </a:stretch>
        </p:blipFill>
        <p:spPr>
          <a:xfrm>
            <a:off x="5408363" y="1214311"/>
            <a:ext cx="3173726" cy="2828309"/>
          </a:xfrm>
          <a:prstGeom prst="rect">
            <a:avLst/>
          </a:prstGeom>
        </p:spPr>
      </p:pic>
    </p:spTree>
    <p:extLst>
      <p:ext uri="{BB962C8B-B14F-4D97-AF65-F5344CB8AC3E}">
        <p14:creationId xmlns:p14="http://schemas.microsoft.com/office/powerpoint/2010/main" val="7142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EC53B-9FC4-D3F6-9F81-1B9BBF0BB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42F7F-F85A-EF52-40E4-C9D197B15B94}"/>
              </a:ext>
            </a:extLst>
          </p:cNvPr>
          <p:cNvSpPr>
            <a:spLocks noGrp="1"/>
          </p:cNvSpPr>
          <p:nvPr>
            <p:ph type="title"/>
          </p:nvPr>
        </p:nvSpPr>
        <p:spPr>
          <a:xfrm>
            <a:off x="317935" y="823508"/>
            <a:ext cx="8508999" cy="366190"/>
          </a:xfrm>
        </p:spPr>
        <p:txBody>
          <a:bodyPr/>
          <a:lstStyle/>
          <a:p>
            <a:r>
              <a:rPr lang="en-US" sz="2000" dirty="0">
                <a:solidFill>
                  <a:schemeClr val="tx1"/>
                </a:solidFill>
              </a:rPr>
              <a:t>Harmonic analysis</a:t>
            </a:r>
          </a:p>
        </p:txBody>
      </p:sp>
      <p:sp>
        <p:nvSpPr>
          <p:cNvPr id="3" name="Slide Number Placeholder 2">
            <a:extLst>
              <a:ext uri="{FF2B5EF4-FFF2-40B4-BE49-F238E27FC236}">
                <a16:creationId xmlns:a16="http://schemas.microsoft.com/office/drawing/2014/main" id="{DC55AA83-2CFB-5DBC-56FE-F52ECF412699}"/>
              </a:ext>
            </a:extLst>
          </p:cNvPr>
          <p:cNvSpPr>
            <a:spLocks noGrp="1"/>
          </p:cNvSpPr>
          <p:nvPr>
            <p:ph type="sldNum" sz="quarter" idx="11"/>
          </p:nvPr>
        </p:nvSpPr>
        <p:spPr/>
        <p:txBody>
          <a:bodyPr/>
          <a:lstStyle/>
          <a:p>
            <a:fld id="{CE58CB1E-F828-4F11-99E0-327109AF9DA4}" type="slidenum">
              <a:rPr lang="de-DE" smtClean="0"/>
              <a:pPr/>
              <a:t>13</a:t>
            </a:fld>
            <a:endParaRPr lang="de-DE" dirty="0"/>
          </a:p>
        </p:txBody>
      </p:sp>
      <p:sp>
        <p:nvSpPr>
          <p:cNvPr id="4" name="Rectangle: Rounded Corners 3">
            <a:extLst>
              <a:ext uri="{FF2B5EF4-FFF2-40B4-BE49-F238E27FC236}">
                <a16:creationId xmlns:a16="http://schemas.microsoft.com/office/drawing/2014/main" id="{B5FF8BEB-9BF1-A872-E393-91DF610A4ED2}"/>
              </a:ext>
            </a:extLst>
          </p:cNvPr>
          <p:cNvSpPr/>
          <p:nvPr/>
        </p:nvSpPr>
        <p:spPr>
          <a:xfrm>
            <a:off x="317935" y="1273908"/>
            <a:ext cx="8508998" cy="3581077"/>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For each parameter setups from DOE, three harmonic analysis are performed based on three different excitation points.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To mimic the hammer testing, the unit force load on z direction will be inputted.</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frequency response functions (FRFs) extracted from 8 measurement points will be compared with FRFs from hammer test for FEM update.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Using the Mode superposition (MSUP) method to accelerate the simulation. Compared to FULL method, it can approximately accelerate the simulation by 2X.</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Two different cases are tested, one with Soil structure interaction, another one without.</a:t>
            </a: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en-US" sz="1400" dirty="0">
              <a:solidFill>
                <a:schemeClr val="tx1"/>
              </a:solidFill>
              <a:latin typeface="Consolas" panose="020B0609020204030204" pitchFamily="49" charset="0"/>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sp>
        <p:nvSpPr>
          <p:cNvPr id="5" name="Rectangle 4">
            <a:extLst>
              <a:ext uri="{FF2B5EF4-FFF2-40B4-BE49-F238E27FC236}">
                <a16:creationId xmlns:a16="http://schemas.microsoft.com/office/drawing/2014/main" id="{8C4A3024-D079-9425-C029-7956DDAA1E05}"/>
              </a:ext>
            </a:extLst>
          </p:cNvPr>
          <p:cNvSpPr/>
          <p:nvPr/>
        </p:nvSpPr>
        <p:spPr>
          <a:xfrm>
            <a:off x="800100" y="2367021"/>
            <a:ext cx="2407920" cy="655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(excitation_node,"FX",</a:t>
            </a:r>
            <a:r>
              <a:rPr lang="fr-FR" sz="1000" dirty="0">
                <a:solidFill>
                  <a:schemeClr val="tx1"/>
                </a:solidFill>
                <a:latin typeface="Consolas" panose="020B0609020204030204" pitchFamily="49" charset="0"/>
              </a:rPr>
              <a:t>0</a:t>
            </a:r>
            <a:r>
              <a:rPr lang="fr-FR" sz="1000" b="0" dirty="0">
                <a:solidFill>
                  <a:schemeClr val="tx1"/>
                </a:solidFill>
                <a:effectLst/>
                <a:latin typeface="Consolas" panose="020B0609020204030204" pitchFamily="49" charset="0"/>
              </a:rPr>
              <a:t>)</a:t>
            </a:r>
          </a:p>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(excitation_node,"FY",0)</a:t>
            </a:r>
          </a:p>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(excitation_node,"FZ",1)</a:t>
            </a:r>
            <a:endParaRPr lang="fr-FR" sz="1800"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457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BEFDB-94C6-A39C-2A0F-07E47D3E1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E9BF1-EAB3-D01C-4071-48753295B2F8}"/>
              </a:ext>
            </a:extLst>
          </p:cNvPr>
          <p:cNvSpPr>
            <a:spLocks noGrp="1"/>
          </p:cNvSpPr>
          <p:nvPr>
            <p:ph type="title"/>
          </p:nvPr>
        </p:nvSpPr>
        <p:spPr>
          <a:xfrm>
            <a:off x="317935" y="823508"/>
            <a:ext cx="8508999" cy="372153"/>
          </a:xfrm>
        </p:spPr>
        <p:txBody>
          <a:bodyPr/>
          <a:lstStyle/>
          <a:p>
            <a:r>
              <a:rPr lang="en-US" sz="2000" dirty="0">
                <a:solidFill>
                  <a:schemeClr val="tx1"/>
                </a:solidFill>
              </a:rPr>
              <a:t>FRFs from initial guess parameter sets, </a:t>
            </a:r>
            <a:r>
              <a:rPr lang="en-US" sz="2000" dirty="0">
                <a:solidFill>
                  <a:schemeClr val="tx1"/>
                </a:solidFill>
                <a:latin typeface="Consolas" panose="020B0609020204030204" pitchFamily="49" charset="0"/>
              </a:rPr>
              <a:t>x=</a:t>
            </a:r>
            <a:r>
              <a:rPr lang="en-US" sz="2000" dirty="0" err="1">
                <a:solidFill>
                  <a:schemeClr val="tx1"/>
                </a:solidFill>
                <a:latin typeface="Consolas" panose="020B0609020204030204" pitchFamily="49" charset="0"/>
              </a:rPr>
              <a:t>np.zeros</a:t>
            </a:r>
            <a:r>
              <a:rPr lang="en-US" sz="2000" dirty="0">
                <a:solidFill>
                  <a:schemeClr val="tx1"/>
                </a:solidFill>
                <a:latin typeface="Consolas" panose="020B0609020204030204" pitchFamily="49" charset="0"/>
              </a:rPr>
              <a:t>(19,1)</a:t>
            </a:r>
          </a:p>
        </p:txBody>
      </p:sp>
      <p:sp>
        <p:nvSpPr>
          <p:cNvPr id="3" name="Slide Number Placeholder 2">
            <a:extLst>
              <a:ext uri="{FF2B5EF4-FFF2-40B4-BE49-F238E27FC236}">
                <a16:creationId xmlns:a16="http://schemas.microsoft.com/office/drawing/2014/main" id="{E0E1D72A-5C6B-7CF6-09EE-6CD4C5F51D1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pic>
        <p:nvPicPr>
          <p:cNvPr id="5" name="Picture 4">
            <a:extLst>
              <a:ext uri="{FF2B5EF4-FFF2-40B4-BE49-F238E27FC236}">
                <a16:creationId xmlns:a16="http://schemas.microsoft.com/office/drawing/2014/main" id="{83F3C494-3886-8542-F67C-3DD2CAC2C240}"/>
              </a:ext>
            </a:extLst>
          </p:cNvPr>
          <p:cNvPicPr>
            <a:picLocks noChangeAspect="1"/>
          </p:cNvPicPr>
          <p:nvPr/>
        </p:nvPicPr>
        <p:blipFill>
          <a:blip r:embed="rId2"/>
          <a:stretch>
            <a:fillRect/>
          </a:stretch>
        </p:blipFill>
        <p:spPr>
          <a:xfrm>
            <a:off x="6104949" y="3072870"/>
            <a:ext cx="2399348" cy="1877210"/>
          </a:xfrm>
          <a:prstGeom prst="rect">
            <a:avLst/>
          </a:prstGeom>
        </p:spPr>
      </p:pic>
      <p:pic>
        <p:nvPicPr>
          <p:cNvPr id="8" name="Picture 7">
            <a:extLst>
              <a:ext uri="{FF2B5EF4-FFF2-40B4-BE49-F238E27FC236}">
                <a16:creationId xmlns:a16="http://schemas.microsoft.com/office/drawing/2014/main" id="{3DF6D9FF-27B7-C50D-4978-6D435B042A32}"/>
              </a:ext>
            </a:extLst>
          </p:cNvPr>
          <p:cNvPicPr>
            <a:picLocks noChangeAspect="1"/>
          </p:cNvPicPr>
          <p:nvPr/>
        </p:nvPicPr>
        <p:blipFill>
          <a:blip r:embed="rId3"/>
          <a:stretch>
            <a:fillRect/>
          </a:stretch>
        </p:blipFill>
        <p:spPr>
          <a:xfrm>
            <a:off x="6154676" y="1195661"/>
            <a:ext cx="2349621" cy="1877210"/>
          </a:xfrm>
          <a:prstGeom prst="rect">
            <a:avLst/>
          </a:prstGeom>
        </p:spPr>
      </p:pic>
      <p:pic>
        <p:nvPicPr>
          <p:cNvPr id="10" name="Picture 9">
            <a:extLst>
              <a:ext uri="{FF2B5EF4-FFF2-40B4-BE49-F238E27FC236}">
                <a16:creationId xmlns:a16="http://schemas.microsoft.com/office/drawing/2014/main" id="{F7D08C46-D4C0-8D70-920B-9CA26DF3D294}"/>
              </a:ext>
            </a:extLst>
          </p:cNvPr>
          <p:cNvPicPr>
            <a:picLocks noChangeAspect="1"/>
          </p:cNvPicPr>
          <p:nvPr/>
        </p:nvPicPr>
        <p:blipFill>
          <a:blip r:embed="rId4"/>
          <a:stretch>
            <a:fillRect/>
          </a:stretch>
        </p:blipFill>
        <p:spPr>
          <a:xfrm>
            <a:off x="3230879" y="3072870"/>
            <a:ext cx="2399348" cy="1877210"/>
          </a:xfrm>
          <a:prstGeom prst="rect">
            <a:avLst/>
          </a:prstGeom>
        </p:spPr>
      </p:pic>
      <p:pic>
        <p:nvPicPr>
          <p:cNvPr id="16" name="Picture 15">
            <a:extLst>
              <a:ext uri="{FF2B5EF4-FFF2-40B4-BE49-F238E27FC236}">
                <a16:creationId xmlns:a16="http://schemas.microsoft.com/office/drawing/2014/main" id="{18BB8688-8B7C-ECA5-F681-1E4898B0827C}"/>
              </a:ext>
            </a:extLst>
          </p:cNvPr>
          <p:cNvPicPr>
            <a:picLocks noChangeAspect="1"/>
          </p:cNvPicPr>
          <p:nvPr/>
        </p:nvPicPr>
        <p:blipFill>
          <a:blip r:embed="rId5"/>
          <a:stretch>
            <a:fillRect/>
          </a:stretch>
        </p:blipFill>
        <p:spPr>
          <a:xfrm>
            <a:off x="3230879" y="1195661"/>
            <a:ext cx="2399348" cy="1877210"/>
          </a:xfrm>
          <a:prstGeom prst="rect">
            <a:avLst/>
          </a:prstGeom>
        </p:spPr>
      </p:pic>
      <p:pic>
        <p:nvPicPr>
          <p:cNvPr id="18" name="Picture 17">
            <a:extLst>
              <a:ext uri="{FF2B5EF4-FFF2-40B4-BE49-F238E27FC236}">
                <a16:creationId xmlns:a16="http://schemas.microsoft.com/office/drawing/2014/main" id="{167BE1DF-D316-5F0A-DCA6-C49394CBD7BA}"/>
              </a:ext>
            </a:extLst>
          </p:cNvPr>
          <p:cNvPicPr>
            <a:picLocks noChangeAspect="1"/>
          </p:cNvPicPr>
          <p:nvPr/>
        </p:nvPicPr>
        <p:blipFill>
          <a:blip r:embed="rId6"/>
          <a:stretch>
            <a:fillRect/>
          </a:stretch>
        </p:blipFill>
        <p:spPr>
          <a:xfrm>
            <a:off x="317065" y="3072870"/>
            <a:ext cx="2399348" cy="1877210"/>
          </a:xfrm>
          <a:prstGeom prst="rect">
            <a:avLst/>
          </a:prstGeom>
        </p:spPr>
      </p:pic>
      <p:pic>
        <p:nvPicPr>
          <p:cNvPr id="20" name="Picture 19">
            <a:extLst>
              <a:ext uri="{FF2B5EF4-FFF2-40B4-BE49-F238E27FC236}">
                <a16:creationId xmlns:a16="http://schemas.microsoft.com/office/drawing/2014/main" id="{24AE3AF5-AE44-8D61-4325-981B10275C6E}"/>
              </a:ext>
            </a:extLst>
          </p:cNvPr>
          <p:cNvPicPr>
            <a:picLocks noChangeAspect="1"/>
          </p:cNvPicPr>
          <p:nvPr/>
        </p:nvPicPr>
        <p:blipFill>
          <a:blip r:embed="rId7"/>
          <a:stretch>
            <a:fillRect/>
          </a:stretch>
        </p:blipFill>
        <p:spPr>
          <a:xfrm>
            <a:off x="317066" y="1195661"/>
            <a:ext cx="2399347" cy="1877209"/>
          </a:xfrm>
          <a:prstGeom prst="rect">
            <a:avLst/>
          </a:prstGeom>
        </p:spPr>
      </p:pic>
    </p:spTree>
    <p:extLst>
      <p:ext uri="{BB962C8B-B14F-4D97-AF65-F5344CB8AC3E}">
        <p14:creationId xmlns:p14="http://schemas.microsoft.com/office/powerpoint/2010/main" val="155864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35926-27DD-22F0-063A-4A66196F0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1E68A-AF35-0FCE-842B-FC39B1C905A3}"/>
              </a:ext>
            </a:extLst>
          </p:cNvPr>
          <p:cNvSpPr>
            <a:spLocks noGrp="1"/>
          </p:cNvSpPr>
          <p:nvPr>
            <p:ph type="title"/>
          </p:nvPr>
        </p:nvSpPr>
        <p:spPr>
          <a:xfrm>
            <a:off x="317935" y="823508"/>
            <a:ext cx="8508999" cy="366190"/>
          </a:xfrm>
        </p:spPr>
        <p:txBody>
          <a:bodyPr/>
          <a:lstStyle/>
          <a:p>
            <a:r>
              <a:rPr lang="en-US" sz="2000" dirty="0">
                <a:solidFill>
                  <a:schemeClr val="tx1"/>
                </a:solidFill>
              </a:rPr>
              <a:t>DOE and the range of parameter varying.</a:t>
            </a:r>
          </a:p>
        </p:txBody>
      </p:sp>
      <p:sp>
        <p:nvSpPr>
          <p:cNvPr id="3" name="Slide Number Placeholder 2">
            <a:extLst>
              <a:ext uri="{FF2B5EF4-FFF2-40B4-BE49-F238E27FC236}">
                <a16:creationId xmlns:a16="http://schemas.microsoft.com/office/drawing/2014/main" id="{1348AF38-178D-A101-23B3-6E52F22654D7}"/>
              </a:ext>
            </a:extLst>
          </p:cNvPr>
          <p:cNvSpPr>
            <a:spLocks noGrp="1"/>
          </p:cNvSpPr>
          <p:nvPr>
            <p:ph type="sldNum" sz="quarter" idx="11"/>
          </p:nvPr>
        </p:nvSpPr>
        <p:spPr/>
        <p:txBody>
          <a:bodyPr/>
          <a:lstStyle/>
          <a:p>
            <a:fld id="{CE58CB1E-F828-4F11-99E0-327109AF9DA4}" type="slidenum">
              <a:rPr lang="de-DE" smtClean="0"/>
              <a:pPr/>
              <a:t>15</a:t>
            </a:fld>
            <a:endParaRPr lang="de-DE" dirty="0"/>
          </a:p>
        </p:txBody>
      </p:sp>
      <p:sp>
        <p:nvSpPr>
          <p:cNvPr id="4" name="Rectangle: Rounded Corners 3">
            <a:extLst>
              <a:ext uri="{FF2B5EF4-FFF2-40B4-BE49-F238E27FC236}">
                <a16:creationId xmlns:a16="http://schemas.microsoft.com/office/drawing/2014/main" id="{4A7A6CE6-EF59-66FD-8290-A2BC10B584B0}"/>
              </a:ext>
            </a:extLst>
          </p:cNvPr>
          <p:cNvSpPr/>
          <p:nvPr/>
        </p:nvSpPr>
        <p:spPr>
          <a:xfrm>
            <a:off x="317935" y="1273908"/>
            <a:ext cx="3949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Using LHS for sampling</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Assuming that there are 19 parameters need to be updated and the Poisson's ratios are fixed</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Size of DOE, N = 1000</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Assume the </a:t>
            </a:r>
            <a:r>
              <a:rPr lang="en-US" sz="1200" i="1" dirty="0" err="1">
                <a:solidFill>
                  <a:schemeClr val="tx1"/>
                </a:solidFill>
              </a:rPr>
              <a:t>Vary_ratio</a:t>
            </a:r>
            <a:r>
              <a:rPr lang="en-US" sz="1200" i="1" dirty="0">
                <a:solidFill>
                  <a:schemeClr val="tx1"/>
                </a:solidFill>
              </a:rPr>
              <a:t> </a:t>
            </a:r>
            <a:r>
              <a:rPr lang="en-US" sz="1200" dirty="0">
                <a:solidFill>
                  <a:schemeClr val="tx1"/>
                </a:solidFill>
              </a:rPr>
              <a:t>= 0.5</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b="0" dirty="0">
              <a:solidFill>
                <a:schemeClr val="tx1"/>
              </a:solidFill>
              <a:effectLst/>
              <a:latin typeface="Consolas" panose="020B0609020204030204" pitchFamily="49" charset="0"/>
            </a:endParaRPr>
          </a:p>
          <a:p>
            <a:pPr marL="342900" indent="-342900">
              <a:buFont typeface="Arial" panose="020B0604020202020204" pitchFamily="34" charset="0"/>
              <a:buChar char="•"/>
            </a:pPr>
            <a:r>
              <a:rPr lang="en-US" sz="1200" i="1" dirty="0" err="1">
                <a:solidFill>
                  <a:schemeClr val="tx1"/>
                </a:solidFill>
              </a:rPr>
              <a:t>X_transformed</a:t>
            </a:r>
            <a:r>
              <a:rPr lang="en-US" sz="1200" i="1" dirty="0">
                <a:solidFill>
                  <a:schemeClr val="tx1"/>
                </a:solidFill>
              </a:rPr>
              <a:t> </a:t>
            </a:r>
            <a:r>
              <a:rPr lang="en-US" sz="1200" dirty="0">
                <a:solidFill>
                  <a:schemeClr val="tx1"/>
                </a:solidFill>
              </a:rPr>
              <a:t>follows uniform distribution and in the range of [-1,1]</a:t>
            </a:r>
            <a:endParaRPr lang="en-US" sz="1400" b="0" dirty="0">
              <a:solidFill>
                <a:schemeClr val="tx1"/>
              </a:solidFill>
              <a:effectLst/>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pic>
        <p:nvPicPr>
          <p:cNvPr id="6" name="Picture 5">
            <a:extLst>
              <a:ext uri="{FF2B5EF4-FFF2-40B4-BE49-F238E27FC236}">
                <a16:creationId xmlns:a16="http://schemas.microsoft.com/office/drawing/2014/main" id="{AE049AB4-5ECC-BF66-B84A-54BDA9EAC975}"/>
              </a:ext>
            </a:extLst>
          </p:cNvPr>
          <p:cNvPicPr>
            <a:picLocks noChangeAspect="1"/>
          </p:cNvPicPr>
          <p:nvPr/>
        </p:nvPicPr>
        <p:blipFill>
          <a:blip r:embed="rId2"/>
          <a:stretch>
            <a:fillRect/>
          </a:stretch>
        </p:blipFill>
        <p:spPr>
          <a:xfrm>
            <a:off x="4501741" y="1273908"/>
            <a:ext cx="3682139" cy="3629741"/>
          </a:xfrm>
          <a:prstGeom prst="rect">
            <a:avLst/>
          </a:prstGeom>
        </p:spPr>
      </p:pic>
    </p:spTree>
    <p:extLst>
      <p:ext uri="{BB962C8B-B14F-4D97-AF65-F5344CB8AC3E}">
        <p14:creationId xmlns:p14="http://schemas.microsoft.com/office/powerpoint/2010/main" val="318211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15F6B-83BC-9EE6-EB83-51234CC00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2D409-6586-AF1A-86FB-3863AE1B1D4A}"/>
              </a:ext>
            </a:extLst>
          </p:cNvPr>
          <p:cNvSpPr>
            <a:spLocks noGrp="1"/>
          </p:cNvSpPr>
          <p:nvPr>
            <p:ph type="title"/>
          </p:nvPr>
        </p:nvSpPr>
        <p:spPr>
          <a:xfrm>
            <a:off x="5358859" y="325649"/>
            <a:ext cx="2442075" cy="366190"/>
          </a:xfrm>
        </p:spPr>
        <p:txBody>
          <a:bodyPr/>
          <a:lstStyle/>
          <a:p>
            <a:r>
              <a:rPr lang="en-US" sz="2000" dirty="0">
                <a:solidFill>
                  <a:schemeClr val="tx1"/>
                </a:solidFill>
              </a:rPr>
              <a:t>FEM update proposal </a:t>
            </a:r>
          </a:p>
        </p:txBody>
      </p:sp>
      <p:sp>
        <p:nvSpPr>
          <p:cNvPr id="3" name="Slide Number Placeholder 2">
            <a:extLst>
              <a:ext uri="{FF2B5EF4-FFF2-40B4-BE49-F238E27FC236}">
                <a16:creationId xmlns:a16="http://schemas.microsoft.com/office/drawing/2014/main" id="{ADEDD717-8545-4C79-7871-5F9B3EE62DFE}"/>
              </a:ext>
            </a:extLst>
          </p:cNvPr>
          <p:cNvSpPr>
            <a:spLocks noGrp="1"/>
          </p:cNvSpPr>
          <p:nvPr>
            <p:ph type="sldNum" sz="quarter" idx="11"/>
          </p:nvPr>
        </p:nvSpPr>
        <p:spPr/>
        <p:txBody>
          <a:bodyPr/>
          <a:lstStyle/>
          <a:p>
            <a:fld id="{CE58CB1E-F828-4F11-99E0-327109AF9DA4}" type="slidenum">
              <a:rPr lang="de-DE" smtClean="0"/>
              <a:pPr/>
              <a:t>16</a:t>
            </a:fld>
            <a:endParaRPr lang="de-DE" dirty="0"/>
          </a:p>
        </p:txBody>
      </p:sp>
      <p:pic>
        <p:nvPicPr>
          <p:cNvPr id="6" name="Graphic 5">
            <a:extLst>
              <a:ext uri="{FF2B5EF4-FFF2-40B4-BE49-F238E27FC236}">
                <a16:creationId xmlns:a16="http://schemas.microsoft.com/office/drawing/2014/main" id="{9B0B4807-67B4-855D-2C71-667C648DBF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6607" y="727164"/>
            <a:ext cx="6714327" cy="4264743"/>
          </a:xfrm>
          <a:prstGeom prst="rect">
            <a:avLst/>
          </a:prstGeom>
        </p:spPr>
      </p:pic>
    </p:spTree>
    <p:extLst>
      <p:ext uri="{BB962C8B-B14F-4D97-AF65-F5344CB8AC3E}">
        <p14:creationId xmlns:p14="http://schemas.microsoft.com/office/powerpoint/2010/main" val="55121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C4BF-796D-169B-FB42-F82E2FB74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854EB-F5CC-3BE5-55DF-44C8DFEFC9D0}"/>
              </a:ext>
            </a:extLst>
          </p:cNvPr>
          <p:cNvSpPr>
            <a:spLocks noGrp="1"/>
          </p:cNvSpPr>
          <p:nvPr>
            <p:ph type="title"/>
          </p:nvPr>
        </p:nvSpPr>
        <p:spPr>
          <a:xfrm>
            <a:off x="317935" y="823508"/>
            <a:ext cx="8508999" cy="366190"/>
          </a:xfrm>
        </p:spPr>
        <p:txBody>
          <a:bodyPr/>
          <a:lstStyle/>
          <a:p>
            <a:r>
              <a:rPr lang="en-US" sz="2000" dirty="0">
                <a:solidFill>
                  <a:schemeClr val="tx1"/>
                </a:solidFill>
              </a:rPr>
              <a:t>Selecting qualified datasets from further training and testing.</a:t>
            </a:r>
          </a:p>
        </p:txBody>
      </p:sp>
      <p:sp>
        <p:nvSpPr>
          <p:cNvPr id="3" name="Slide Number Placeholder 2">
            <a:extLst>
              <a:ext uri="{FF2B5EF4-FFF2-40B4-BE49-F238E27FC236}">
                <a16:creationId xmlns:a16="http://schemas.microsoft.com/office/drawing/2014/main" id="{78EFDCF0-8A8E-3C78-6397-0A4BFCFC23B3}"/>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4" name="Rectangle: Rounded Corners 3">
            <a:extLst>
              <a:ext uri="{FF2B5EF4-FFF2-40B4-BE49-F238E27FC236}">
                <a16:creationId xmlns:a16="http://schemas.microsoft.com/office/drawing/2014/main" id="{808C180C-2CA2-28F9-B8D6-F7B883DD5438}"/>
              </a:ext>
            </a:extLst>
          </p:cNvPr>
          <p:cNvSpPr/>
          <p:nvPr/>
        </p:nvSpPr>
        <p:spPr>
          <a:xfrm>
            <a:off x="317935" y="1273908"/>
            <a:ext cx="8140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Only focus on the top two dominated frequencies, which are approximately 12 Hz and 18.5 Hz, according to FRFs from the hammer test. </a:t>
            </a:r>
          </a:p>
          <a:p>
            <a:pPr marL="171450" indent="-171450">
              <a:buFont typeface="Arial" panose="020B0604020202020204" pitchFamily="34" charset="0"/>
              <a:buChar char="•"/>
            </a:pPr>
            <a:endParaRPr lang="en-US" sz="1200" b="0" dirty="0">
              <a:solidFill>
                <a:schemeClr val="tx1"/>
              </a:solidFill>
              <a:effectLst/>
            </a:endParaRPr>
          </a:p>
          <a:p>
            <a:pPr marL="171450" indent="-171450">
              <a:buFont typeface="Arial" panose="020B0604020202020204" pitchFamily="34" charset="0"/>
              <a:buChar char="•"/>
            </a:pPr>
            <a:r>
              <a:rPr lang="en-US" sz="1200" dirty="0">
                <a:solidFill>
                  <a:schemeClr val="tx1"/>
                </a:solidFill>
              </a:rPr>
              <a:t>According to the imaginary part of the FRFs, we can observe that mode shapes at 12 Hz are all in the same direction for both floors; However, the mode shape at 18 Hz shows the opposite for each floor; this will be a crucial indicator for detecting the correct mode shape from the simulation.</a:t>
            </a:r>
          </a:p>
          <a:p>
            <a:pPr marL="171450" indent="-171450">
              <a:buFont typeface="Arial" panose="020B0604020202020204" pitchFamily="34" charset="0"/>
              <a:buChar char="•"/>
            </a:pPr>
            <a:endParaRPr lang="en-US" sz="1200" b="0" dirty="0">
              <a:solidFill>
                <a:schemeClr val="tx1"/>
              </a:solidFill>
              <a:effectLst/>
            </a:endParaRPr>
          </a:p>
          <a:p>
            <a:pPr marL="171450" indent="-171450">
              <a:buFont typeface="Arial" panose="020B0604020202020204" pitchFamily="34" charset="0"/>
              <a:buChar char="•"/>
            </a:pPr>
            <a:r>
              <a:rPr lang="en-US" sz="1200" b="0" dirty="0">
                <a:solidFill>
                  <a:schemeClr val="tx1"/>
                </a:solidFill>
                <a:effectLst/>
              </a:rPr>
              <a:t>Using MAC to check the similarity of mode shape from testing and simulation.</a:t>
            </a:r>
          </a:p>
          <a:p>
            <a:pPr marL="171450" indent="-171450">
              <a:buFont typeface="Arial" panose="020B0604020202020204" pitchFamily="34" charset="0"/>
              <a:buChar char="•"/>
            </a:pPr>
            <a:endParaRPr lang="en-US" sz="1200" dirty="0">
              <a:solidFill>
                <a:schemeClr val="tx1"/>
              </a:solidFill>
              <a:latin typeface="Consolas" panose="020B0609020204030204" pitchFamily="49" charset="0"/>
            </a:endParaRPr>
          </a:p>
          <a:p>
            <a:pPr marL="171450" indent="-171450">
              <a:buFont typeface="Arial" panose="020B0604020202020204" pitchFamily="34" charset="0"/>
              <a:buChar char="•"/>
            </a:pPr>
            <a:r>
              <a:rPr lang="en-US" sz="1200" b="0" dirty="0">
                <a:solidFill>
                  <a:schemeClr val="tx1"/>
                </a:solidFill>
                <a:effectLst/>
              </a:rPr>
              <a:t>For each simulation, If the MAC of each</a:t>
            </a:r>
            <a:r>
              <a:rPr lang="en-US" sz="1200" dirty="0">
                <a:solidFill>
                  <a:schemeClr val="tx1"/>
                </a:solidFill>
              </a:rPr>
              <a:t> dominated frequency is less than 0.4, then it will be ignored. This is because some combination of the parameter sets might lead to peak overlapping, which will decrease the quality of collected training data. </a:t>
            </a:r>
            <a:endParaRPr lang="en-US" sz="12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spTree>
    <p:extLst>
      <p:ext uri="{BB962C8B-B14F-4D97-AF65-F5344CB8AC3E}">
        <p14:creationId xmlns:p14="http://schemas.microsoft.com/office/powerpoint/2010/main" val="190537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20287-0E45-FD10-0E25-72F6AD3D2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FDB67-AC25-1E9F-DA33-A4179BDD09CA}"/>
              </a:ext>
            </a:extLst>
          </p:cNvPr>
          <p:cNvSpPr>
            <a:spLocks noGrp="1"/>
          </p:cNvSpPr>
          <p:nvPr>
            <p:ph type="title"/>
          </p:nvPr>
        </p:nvSpPr>
        <p:spPr>
          <a:xfrm>
            <a:off x="317935" y="823508"/>
            <a:ext cx="8508999" cy="366190"/>
          </a:xfrm>
        </p:spPr>
        <p:txBody>
          <a:bodyPr/>
          <a:lstStyle/>
          <a:p>
            <a:r>
              <a:rPr lang="en-US" sz="2000" dirty="0">
                <a:solidFill>
                  <a:schemeClr val="tx1"/>
                </a:solidFill>
              </a:rPr>
              <a:t>Surrogate model accuracy for each dominated frequency </a:t>
            </a:r>
          </a:p>
        </p:txBody>
      </p:sp>
      <p:sp>
        <p:nvSpPr>
          <p:cNvPr id="3" name="Slide Number Placeholder 2">
            <a:extLst>
              <a:ext uri="{FF2B5EF4-FFF2-40B4-BE49-F238E27FC236}">
                <a16:creationId xmlns:a16="http://schemas.microsoft.com/office/drawing/2014/main" id="{6F379366-092D-0E33-6630-3EC0882C6CDE}"/>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6" name="Picture 5">
            <a:extLst>
              <a:ext uri="{FF2B5EF4-FFF2-40B4-BE49-F238E27FC236}">
                <a16:creationId xmlns:a16="http://schemas.microsoft.com/office/drawing/2014/main" id="{C0801054-8C37-69ED-45C5-F4BD5B165D6F}"/>
              </a:ext>
            </a:extLst>
          </p:cNvPr>
          <p:cNvPicPr>
            <a:picLocks noChangeAspect="1"/>
          </p:cNvPicPr>
          <p:nvPr/>
        </p:nvPicPr>
        <p:blipFill>
          <a:blip r:embed="rId2"/>
          <a:stretch>
            <a:fillRect/>
          </a:stretch>
        </p:blipFill>
        <p:spPr>
          <a:xfrm>
            <a:off x="5648000" y="1232629"/>
            <a:ext cx="2330486" cy="1829654"/>
          </a:xfrm>
          <a:prstGeom prst="rect">
            <a:avLst/>
          </a:prstGeom>
        </p:spPr>
      </p:pic>
      <p:pic>
        <p:nvPicPr>
          <p:cNvPr id="8" name="Picture 7">
            <a:extLst>
              <a:ext uri="{FF2B5EF4-FFF2-40B4-BE49-F238E27FC236}">
                <a16:creationId xmlns:a16="http://schemas.microsoft.com/office/drawing/2014/main" id="{594E19EC-312C-F1D8-8AC6-A0D21536BD59}"/>
              </a:ext>
            </a:extLst>
          </p:cNvPr>
          <p:cNvPicPr>
            <a:picLocks noChangeAspect="1"/>
          </p:cNvPicPr>
          <p:nvPr/>
        </p:nvPicPr>
        <p:blipFill>
          <a:blip r:embed="rId3"/>
          <a:stretch>
            <a:fillRect/>
          </a:stretch>
        </p:blipFill>
        <p:spPr>
          <a:xfrm>
            <a:off x="5648000" y="3105215"/>
            <a:ext cx="2330486" cy="1829654"/>
          </a:xfrm>
          <a:prstGeom prst="rect">
            <a:avLst/>
          </a:prstGeom>
        </p:spPr>
      </p:pic>
      <p:pic>
        <p:nvPicPr>
          <p:cNvPr id="10" name="Picture 9">
            <a:extLst>
              <a:ext uri="{FF2B5EF4-FFF2-40B4-BE49-F238E27FC236}">
                <a16:creationId xmlns:a16="http://schemas.microsoft.com/office/drawing/2014/main" id="{331888A8-8F2B-A22C-0395-ED02902144A9}"/>
              </a:ext>
            </a:extLst>
          </p:cNvPr>
          <p:cNvPicPr>
            <a:picLocks noChangeAspect="1"/>
          </p:cNvPicPr>
          <p:nvPr/>
        </p:nvPicPr>
        <p:blipFill>
          <a:blip r:embed="rId4"/>
          <a:stretch>
            <a:fillRect/>
          </a:stretch>
        </p:blipFill>
        <p:spPr>
          <a:xfrm>
            <a:off x="3181650" y="1232889"/>
            <a:ext cx="2273941" cy="1829654"/>
          </a:xfrm>
          <a:prstGeom prst="rect">
            <a:avLst/>
          </a:prstGeom>
        </p:spPr>
      </p:pic>
      <p:pic>
        <p:nvPicPr>
          <p:cNvPr id="12" name="Picture 11">
            <a:extLst>
              <a:ext uri="{FF2B5EF4-FFF2-40B4-BE49-F238E27FC236}">
                <a16:creationId xmlns:a16="http://schemas.microsoft.com/office/drawing/2014/main" id="{1AFA1064-0C5C-3B3A-FC8D-8D294ABA189C}"/>
              </a:ext>
            </a:extLst>
          </p:cNvPr>
          <p:cNvPicPr>
            <a:picLocks noChangeAspect="1"/>
          </p:cNvPicPr>
          <p:nvPr/>
        </p:nvPicPr>
        <p:blipFill>
          <a:blip r:embed="rId5"/>
          <a:stretch>
            <a:fillRect/>
          </a:stretch>
        </p:blipFill>
        <p:spPr>
          <a:xfrm>
            <a:off x="721854" y="1245600"/>
            <a:ext cx="2273941" cy="1829654"/>
          </a:xfrm>
          <a:prstGeom prst="rect">
            <a:avLst/>
          </a:prstGeom>
        </p:spPr>
      </p:pic>
      <p:pic>
        <p:nvPicPr>
          <p:cNvPr id="14" name="Picture 13">
            <a:extLst>
              <a:ext uri="{FF2B5EF4-FFF2-40B4-BE49-F238E27FC236}">
                <a16:creationId xmlns:a16="http://schemas.microsoft.com/office/drawing/2014/main" id="{098BDE07-6ED9-1D74-3317-B34ACF3DB507}"/>
              </a:ext>
            </a:extLst>
          </p:cNvPr>
          <p:cNvPicPr>
            <a:picLocks noChangeAspect="1"/>
          </p:cNvPicPr>
          <p:nvPr/>
        </p:nvPicPr>
        <p:blipFill>
          <a:blip r:embed="rId6"/>
          <a:stretch>
            <a:fillRect/>
          </a:stretch>
        </p:blipFill>
        <p:spPr>
          <a:xfrm>
            <a:off x="662796" y="3105215"/>
            <a:ext cx="2326447" cy="1829654"/>
          </a:xfrm>
          <a:prstGeom prst="rect">
            <a:avLst/>
          </a:prstGeom>
        </p:spPr>
      </p:pic>
      <p:pic>
        <p:nvPicPr>
          <p:cNvPr id="16" name="Picture 15">
            <a:extLst>
              <a:ext uri="{FF2B5EF4-FFF2-40B4-BE49-F238E27FC236}">
                <a16:creationId xmlns:a16="http://schemas.microsoft.com/office/drawing/2014/main" id="{7D3B441A-C683-54C2-EEAC-0487038E6797}"/>
              </a:ext>
            </a:extLst>
          </p:cNvPr>
          <p:cNvPicPr>
            <a:picLocks noChangeAspect="1"/>
          </p:cNvPicPr>
          <p:nvPr/>
        </p:nvPicPr>
        <p:blipFill>
          <a:blip r:embed="rId7"/>
          <a:stretch>
            <a:fillRect/>
          </a:stretch>
        </p:blipFill>
        <p:spPr>
          <a:xfrm>
            <a:off x="3181650" y="3105215"/>
            <a:ext cx="2273941" cy="1829654"/>
          </a:xfrm>
          <a:prstGeom prst="rect">
            <a:avLst/>
          </a:prstGeom>
        </p:spPr>
      </p:pic>
    </p:spTree>
    <p:extLst>
      <p:ext uri="{BB962C8B-B14F-4D97-AF65-F5344CB8AC3E}">
        <p14:creationId xmlns:p14="http://schemas.microsoft.com/office/powerpoint/2010/main" val="245206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A1160-31F4-2B41-1DFC-5A8B67AA1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EC080-D4DA-A904-C99E-7D111592DFFA}"/>
              </a:ext>
            </a:extLst>
          </p:cNvPr>
          <p:cNvSpPr>
            <a:spLocks noGrp="1"/>
          </p:cNvSpPr>
          <p:nvPr>
            <p:ph type="title"/>
          </p:nvPr>
        </p:nvSpPr>
        <p:spPr>
          <a:xfrm>
            <a:off x="317935" y="823508"/>
            <a:ext cx="8508999" cy="366190"/>
          </a:xfrm>
        </p:spPr>
        <p:txBody>
          <a:bodyPr/>
          <a:lstStyle/>
          <a:p>
            <a:r>
              <a:rPr lang="en-US" sz="2000" dirty="0">
                <a:solidFill>
                  <a:schemeClr val="tx1"/>
                </a:solidFill>
              </a:rPr>
              <a:t>Forming the objective function:</a:t>
            </a:r>
          </a:p>
        </p:txBody>
      </p:sp>
      <p:sp>
        <p:nvSpPr>
          <p:cNvPr id="3" name="Slide Number Placeholder 2">
            <a:extLst>
              <a:ext uri="{FF2B5EF4-FFF2-40B4-BE49-F238E27FC236}">
                <a16:creationId xmlns:a16="http://schemas.microsoft.com/office/drawing/2014/main" id="{F392A547-DD48-D12F-5A12-9661652BF045}"/>
              </a:ext>
            </a:extLst>
          </p:cNvPr>
          <p:cNvSpPr>
            <a:spLocks noGrp="1"/>
          </p:cNvSpPr>
          <p:nvPr>
            <p:ph type="sldNum" sz="quarter" idx="11"/>
          </p:nvPr>
        </p:nvSpPr>
        <p:spPr/>
        <p:txBody>
          <a:bodyPr/>
          <a:lstStyle/>
          <a:p>
            <a:fld id="{CE58CB1E-F828-4F11-99E0-327109AF9DA4}" type="slidenum">
              <a:rPr lang="de-DE" smtClean="0"/>
              <a:pPr/>
              <a:t>19</a:t>
            </a:fld>
            <a:endParaRPr lang="de-DE" dirty="0"/>
          </a:p>
        </p:txBody>
      </p:sp>
      <p:pic>
        <p:nvPicPr>
          <p:cNvPr id="7" name="Picture 6">
            <a:extLst>
              <a:ext uri="{FF2B5EF4-FFF2-40B4-BE49-F238E27FC236}">
                <a16:creationId xmlns:a16="http://schemas.microsoft.com/office/drawing/2014/main" id="{E0C88092-C9EF-9FE9-37FF-D463380BF680}"/>
              </a:ext>
            </a:extLst>
          </p:cNvPr>
          <p:cNvPicPr>
            <a:picLocks noChangeAspect="1"/>
          </p:cNvPicPr>
          <p:nvPr/>
        </p:nvPicPr>
        <p:blipFill>
          <a:blip r:embed="rId2"/>
          <a:stretch>
            <a:fillRect/>
          </a:stretch>
        </p:blipFill>
        <p:spPr>
          <a:xfrm>
            <a:off x="317935" y="1371928"/>
            <a:ext cx="8473222" cy="1193212"/>
          </a:xfrm>
          <a:prstGeom prst="rect">
            <a:avLst/>
          </a:prstGeom>
        </p:spPr>
      </p:pic>
      <p:sp>
        <p:nvSpPr>
          <p:cNvPr id="9" name="Rectangle: Rounded Corners 8">
            <a:extLst>
              <a:ext uri="{FF2B5EF4-FFF2-40B4-BE49-F238E27FC236}">
                <a16:creationId xmlns:a16="http://schemas.microsoft.com/office/drawing/2014/main" id="{E4648E3E-5C46-2718-DE34-C0B142199FBC}"/>
              </a:ext>
            </a:extLst>
          </p:cNvPr>
          <p:cNvSpPr/>
          <p:nvPr/>
        </p:nvSpPr>
        <p:spPr>
          <a:xfrm>
            <a:off x="317066" y="2642386"/>
            <a:ext cx="8473223" cy="2212599"/>
          </a:xfrm>
          <a:prstGeom prst="roundRect">
            <a:avLst>
              <a:gd name="adj" fmla="val 633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200" dirty="0">
                <a:solidFill>
                  <a:schemeClr val="tx1"/>
                </a:solidFill>
              </a:rPr>
              <a:t>Using LHS for sampling the population of GA.</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Used GA as a “Warm start”; the top 10 candidates are extracted, followed by fine-tuning using the L-BFGS-B algorithm. </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After fine-tuning, the top 10 candidates might converge to some specific region. We delete the repeated datasets and perform simulations based on the remaining datasets.</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Compare the FRFs from simulation with experimental FRFs directly, and return the one with less error. The error is computed as </a:t>
            </a:r>
            <a:r>
              <a:rPr lang="en-US" sz="1200" i="1" dirty="0">
                <a:solidFill>
                  <a:schemeClr val="tx1"/>
                </a:solidFill>
              </a:rPr>
              <a:t>error = (</a:t>
            </a:r>
            <a:r>
              <a:rPr lang="en-US" sz="1200" i="1" dirty="0" err="1">
                <a:solidFill>
                  <a:schemeClr val="tx1"/>
                </a:solidFill>
              </a:rPr>
              <a:t>H_simu</a:t>
            </a:r>
            <a:r>
              <a:rPr lang="en-US" sz="1200" i="1" dirty="0">
                <a:solidFill>
                  <a:schemeClr val="tx1"/>
                </a:solidFill>
              </a:rPr>
              <a:t>(f) – </a:t>
            </a:r>
            <a:r>
              <a:rPr lang="en-US" sz="1200" i="1" dirty="0" err="1">
                <a:solidFill>
                  <a:schemeClr val="tx1"/>
                </a:solidFill>
              </a:rPr>
              <a:t>H_exp</a:t>
            </a:r>
            <a:r>
              <a:rPr lang="en-US" sz="1200" i="1" dirty="0">
                <a:solidFill>
                  <a:schemeClr val="tx1"/>
                </a:solidFill>
              </a:rPr>
              <a:t>(f))^2.</a:t>
            </a:r>
          </a:p>
          <a:p>
            <a:pPr marL="342900" indent="-342900">
              <a:lnSpc>
                <a:spcPct val="114000"/>
              </a:lnSpc>
              <a:buAutoNum type="arabicPeriod"/>
            </a:pPr>
            <a:endParaRPr lang="en-US" sz="1400" dirty="0">
              <a:solidFill>
                <a:schemeClr val="tx1"/>
              </a:solidFill>
            </a:endParaRPr>
          </a:p>
        </p:txBody>
      </p:sp>
    </p:spTree>
    <p:extLst>
      <p:ext uri="{BB962C8B-B14F-4D97-AF65-F5344CB8AC3E}">
        <p14:creationId xmlns:p14="http://schemas.microsoft.com/office/powerpoint/2010/main" val="31473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D88A-125D-0D8F-7312-1703EA1D7000}"/>
              </a:ext>
            </a:extLst>
          </p:cNvPr>
          <p:cNvSpPr>
            <a:spLocks noGrp="1"/>
          </p:cNvSpPr>
          <p:nvPr>
            <p:ph type="title"/>
          </p:nvPr>
        </p:nvSpPr>
        <p:spPr>
          <a:xfrm>
            <a:off x="317935" y="823508"/>
            <a:ext cx="8508999" cy="366190"/>
          </a:xfrm>
        </p:spPr>
        <p:txBody>
          <a:bodyPr/>
          <a:lstStyle/>
          <a:p>
            <a:r>
              <a:rPr lang="en-US" sz="2000" dirty="0">
                <a:solidFill>
                  <a:schemeClr val="tx1"/>
                </a:solidFill>
              </a:rPr>
              <a:t>Proposed framework of the MDSI project</a:t>
            </a:r>
          </a:p>
        </p:txBody>
      </p:sp>
      <p:sp>
        <p:nvSpPr>
          <p:cNvPr id="3" name="Slide Number Placeholder 2">
            <a:extLst>
              <a:ext uri="{FF2B5EF4-FFF2-40B4-BE49-F238E27FC236}">
                <a16:creationId xmlns:a16="http://schemas.microsoft.com/office/drawing/2014/main" id="{FF5E85D2-84F8-1A06-59F5-B0A6B9263E10}"/>
              </a:ext>
            </a:extLst>
          </p:cNvPr>
          <p:cNvSpPr>
            <a:spLocks noGrp="1"/>
          </p:cNvSpPr>
          <p:nvPr>
            <p:ph type="sldNum" sz="quarter" idx="11"/>
          </p:nvPr>
        </p:nvSpPr>
        <p:spPr/>
        <p:txBody>
          <a:bodyPr/>
          <a:lstStyle/>
          <a:p>
            <a:fld id="{CE58CB1E-F828-4F11-99E0-327109AF9DA4}" type="slidenum">
              <a:rPr lang="de-DE" smtClean="0"/>
              <a:pPr/>
              <a:t>2</a:t>
            </a:fld>
            <a:endParaRPr lang="de-DE" dirty="0"/>
          </a:p>
        </p:txBody>
      </p:sp>
      <p:pic>
        <p:nvPicPr>
          <p:cNvPr id="8" name="Graphic 7">
            <a:extLst>
              <a:ext uri="{FF2B5EF4-FFF2-40B4-BE49-F238E27FC236}">
                <a16:creationId xmlns:a16="http://schemas.microsoft.com/office/drawing/2014/main" id="{D277CFB6-0FC5-892C-8028-6FA4AF90C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3200" y="1259386"/>
            <a:ext cx="5958616" cy="3595599"/>
          </a:xfrm>
          <a:prstGeom prst="rect">
            <a:avLst/>
          </a:prstGeom>
        </p:spPr>
      </p:pic>
      <p:sp>
        <p:nvSpPr>
          <p:cNvPr id="9" name="Rectangle: Rounded Corners 8">
            <a:extLst>
              <a:ext uri="{FF2B5EF4-FFF2-40B4-BE49-F238E27FC236}">
                <a16:creationId xmlns:a16="http://schemas.microsoft.com/office/drawing/2014/main" id="{BC508DAE-4461-9882-9D96-7E4E96E72B40}"/>
              </a:ext>
            </a:extLst>
          </p:cNvPr>
          <p:cNvSpPr/>
          <p:nvPr/>
        </p:nvSpPr>
        <p:spPr>
          <a:xfrm>
            <a:off x="1473200" y="1259386"/>
            <a:ext cx="3898900" cy="2870654"/>
          </a:xfrm>
          <a:prstGeom prst="roundRect">
            <a:avLst>
              <a:gd name="adj" fmla="val 3860"/>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TextBox 9">
            <a:extLst>
              <a:ext uri="{FF2B5EF4-FFF2-40B4-BE49-F238E27FC236}">
                <a16:creationId xmlns:a16="http://schemas.microsoft.com/office/drawing/2014/main" id="{7C86E6E9-B126-2604-CDC0-F59DFD40DAE5}"/>
              </a:ext>
            </a:extLst>
          </p:cNvPr>
          <p:cNvSpPr txBox="1"/>
          <p:nvPr/>
        </p:nvSpPr>
        <p:spPr>
          <a:xfrm>
            <a:off x="1712184" y="3755489"/>
            <a:ext cx="1917192" cy="257250"/>
          </a:xfrm>
          <a:prstGeom prst="rect">
            <a:avLst/>
          </a:prstGeom>
          <a:noFill/>
        </p:spPr>
        <p:txBody>
          <a:bodyPr wrap="none" lIns="0" tIns="0" rIns="0" bIns="0" rtlCol="0">
            <a:spAutoFit/>
          </a:bodyPr>
          <a:lstStyle/>
          <a:p>
            <a:pPr>
              <a:lnSpc>
                <a:spcPct val="114000"/>
              </a:lnSpc>
            </a:pPr>
            <a:r>
              <a:rPr lang="en-US" sz="1600" dirty="0">
                <a:solidFill>
                  <a:srgbClr val="FF0000"/>
                </a:solidFill>
                <a:latin typeface="+mn-lt"/>
              </a:rPr>
              <a:t>Current focusing part</a:t>
            </a:r>
          </a:p>
        </p:txBody>
      </p:sp>
      <p:sp>
        <p:nvSpPr>
          <p:cNvPr id="11" name="Rectangle 10">
            <a:extLst>
              <a:ext uri="{FF2B5EF4-FFF2-40B4-BE49-F238E27FC236}">
                <a16:creationId xmlns:a16="http://schemas.microsoft.com/office/drawing/2014/main" id="{3A823AF2-9167-6CE1-BC96-9E82971CB27E}"/>
              </a:ext>
            </a:extLst>
          </p:cNvPr>
          <p:cNvSpPr/>
          <p:nvPr/>
        </p:nvSpPr>
        <p:spPr>
          <a:xfrm>
            <a:off x="1143000" y="4130040"/>
            <a:ext cx="6697980" cy="998789"/>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35D01697-C812-30CE-9D4E-40603AC67A0F}"/>
              </a:ext>
            </a:extLst>
          </p:cNvPr>
          <p:cNvSpPr/>
          <p:nvPr/>
        </p:nvSpPr>
        <p:spPr>
          <a:xfrm>
            <a:off x="5394960" y="1161685"/>
            <a:ext cx="2468880" cy="2968355"/>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910979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C757E-C8C0-A5E4-F86C-403C3A788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CB34E-F5BD-C457-FB12-FD7790E7640F}"/>
              </a:ext>
            </a:extLst>
          </p:cNvPr>
          <p:cNvSpPr>
            <a:spLocks noGrp="1"/>
          </p:cNvSpPr>
          <p:nvPr>
            <p:ph type="title"/>
          </p:nvPr>
        </p:nvSpPr>
        <p:spPr>
          <a:xfrm>
            <a:off x="317935" y="823508"/>
            <a:ext cx="8508999" cy="366190"/>
          </a:xfrm>
        </p:spPr>
        <p:txBody>
          <a:bodyPr/>
          <a:lstStyle/>
          <a:p>
            <a:r>
              <a:rPr lang="en-US" sz="2000" dirty="0">
                <a:solidFill>
                  <a:schemeClr val="tx1"/>
                </a:solidFill>
              </a:rPr>
              <a:t>GA + L-BFGS-B return parameter sets</a:t>
            </a:r>
          </a:p>
        </p:txBody>
      </p:sp>
      <p:sp>
        <p:nvSpPr>
          <p:cNvPr id="3" name="Slide Number Placeholder 2">
            <a:extLst>
              <a:ext uri="{FF2B5EF4-FFF2-40B4-BE49-F238E27FC236}">
                <a16:creationId xmlns:a16="http://schemas.microsoft.com/office/drawing/2014/main" id="{2C2E8235-C664-E865-4DC0-A70E47F9A36B}"/>
              </a:ext>
            </a:extLst>
          </p:cNvPr>
          <p:cNvSpPr>
            <a:spLocks noGrp="1"/>
          </p:cNvSpPr>
          <p:nvPr>
            <p:ph type="sldNum" sz="quarter" idx="11"/>
          </p:nvPr>
        </p:nvSpPr>
        <p:spPr/>
        <p:txBody>
          <a:bodyPr/>
          <a:lstStyle/>
          <a:p>
            <a:fld id="{CE58CB1E-F828-4F11-99E0-327109AF9DA4}" type="slidenum">
              <a:rPr lang="de-DE" smtClean="0"/>
              <a:pPr/>
              <a:t>20</a:t>
            </a:fld>
            <a:endParaRPr lang="de-DE" dirty="0"/>
          </a:p>
        </p:txBody>
      </p:sp>
      <p:pic>
        <p:nvPicPr>
          <p:cNvPr id="9" name="Picture 8">
            <a:extLst>
              <a:ext uri="{FF2B5EF4-FFF2-40B4-BE49-F238E27FC236}">
                <a16:creationId xmlns:a16="http://schemas.microsoft.com/office/drawing/2014/main" id="{F86F8F05-D673-916D-B13D-8BFB60D0D6D0}"/>
              </a:ext>
            </a:extLst>
          </p:cNvPr>
          <p:cNvPicPr>
            <a:picLocks noChangeAspect="1"/>
          </p:cNvPicPr>
          <p:nvPr/>
        </p:nvPicPr>
        <p:blipFill>
          <a:blip r:embed="rId2"/>
          <a:stretch>
            <a:fillRect/>
          </a:stretch>
        </p:blipFill>
        <p:spPr>
          <a:xfrm>
            <a:off x="76200" y="1241974"/>
            <a:ext cx="5497047" cy="2920653"/>
          </a:xfrm>
          <a:prstGeom prst="rect">
            <a:avLst/>
          </a:prstGeom>
        </p:spPr>
      </p:pic>
      <p:pic>
        <p:nvPicPr>
          <p:cNvPr id="11" name="Picture 10">
            <a:extLst>
              <a:ext uri="{FF2B5EF4-FFF2-40B4-BE49-F238E27FC236}">
                <a16:creationId xmlns:a16="http://schemas.microsoft.com/office/drawing/2014/main" id="{0BCEF2A1-5683-5AA6-1EF4-3C857D6ACD41}"/>
              </a:ext>
            </a:extLst>
          </p:cNvPr>
          <p:cNvPicPr>
            <a:picLocks noChangeAspect="1"/>
          </p:cNvPicPr>
          <p:nvPr/>
        </p:nvPicPr>
        <p:blipFill>
          <a:blip r:embed="rId3"/>
          <a:stretch>
            <a:fillRect/>
          </a:stretch>
        </p:blipFill>
        <p:spPr>
          <a:xfrm>
            <a:off x="5631180" y="1238488"/>
            <a:ext cx="3375660" cy="2924139"/>
          </a:xfrm>
          <a:prstGeom prst="rect">
            <a:avLst/>
          </a:prstGeom>
        </p:spPr>
      </p:pic>
      <p:sp>
        <p:nvSpPr>
          <p:cNvPr id="12" name="TextBox 11">
            <a:extLst>
              <a:ext uri="{FF2B5EF4-FFF2-40B4-BE49-F238E27FC236}">
                <a16:creationId xmlns:a16="http://schemas.microsoft.com/office/drawing/2014/main" id="{1F091575-1CA4-79E5-04F4-5DB1EB2C15AA}"/>
              </a:ext>
            </a:extLst>
          </p:cNvPr>
          <p:cNvSpPr txBox="1"/>
          <p:nvPr/>
        </p:nvSpPr>
        <p:spPr>
          <a:xfrm>
            <a:off x="76200" y="4211417"/>
            <a:ext cx="8077200" cy="646331"/>
          </a:xfrm>
          <a:prstGeom prst="rect">
            <a:avLst/>
          </a:prstGeom>
          <a:noFill/>
        </p:spPr>
        <p:txBody>
          <a:bodyPr wrap="square">
            <a:spAutoFit/>
          </a:bodyPr>
          <a:lstStyle/>
          <a:p>
            <a:r>
              <a:rPr lang="en-US" sz="1200" b="0" i="0" dirty="0">
                <a:effectLst/>
                <a:latin typeface="Consolas" panose="020B0609020204030204" pitchFamily="49" charset="0"/>
              </a:rPr>
              <a:t>X best = [0.89822568 0.58375721 0.56752307 0.28733618 0.59190536 0.88966501 0.35375698 0.20869523 0.23823104 0.06890725 0.86540033 0.72964186 0.89093788 0.60733761 0.50450945 0.81033345 0.83931667 0.66696147 0.62083669]</a:t>
            </a:r>
            <a:endParaRPr lang="en-US" sz="1200" dirty="0"/>
          </a:p>
        </p:txBody>
      </p:sp>
    </p:spTree>
    <p:extLst>
      <p:ext uri="{BB962C8B-B14F-4D97-AF65-F5344CB8AC3E}">
        <p14:creationId xmlns:p14="http://schemas.microsoft.com/office/powerpoint/2010/main" val="289679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DBCD-ED2B-2EB6-7D02-A1BD97A61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A6FD8-64F6-CB78-E923-736744B278E7}"/>
              </a:ext>
            </a:extLst>
          </p:cNvPr>
          <p:cNvSpPr>
            <a:spLocks noGrp="1"/>
          </p:cNvSpPr>
          <p:nvPr>
            <p:ph type="title"/>
          </p:nvPr>
        </p:nvSpPr>
        <p:spPr>
          <a:xfrm>
            <a:off x="317935" y="823508"/>
            <a:ext cx="8508999" cy="366190"/>
          </a:xfrm>
        </p:spPr>
        <p:txBody>
          <a:bodyPr/>
          <a:lstStyle/>
          <a:p>
            <a:r>
              <a:rPr lang="en-US" sz="2000" dirty="0">
                <a:solidFill>
                  <a:schemeClr val="tx1"/>
                </a:solidFill>
              </a:rPr>
              <a:t>After FEMU</a:t>
            </a:r>
          </a:p>
        </p:txBody>
      </p:sp>
      <p:sp>
        <p:nvSpPr>
          <p:cNvPr id="3" name="Slide Number Placeholder 2">
            <a:extLst>
              <a:ext uri="{FF2B5EF4-FFF2-40B4-BE49-F238E27FC236}">
                <a16:creationId xmlns:a16="http://schemas.microsoft.com/office/drawing/2014/main" id="{8AB8F521-32F6-45D6-BE42-0D806584A963}"/>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5" name="Picture 4">
            <a:extLst>
              <a:ext uri="{FF2B5EF4-FFF2-40B4-BE49-F238E27FC236}">
                <a16:creationId xmlns:a16="http://schemas.microsoft.com/office/drawing/2014/main" id="{4FB3E478-E398-F4AD-7B54-6DAAC973F8EA}"/>
              </a:ext>
            </a:extLst>
          </p:cNvPr>
          <p:cNvPicPr>
            <a:picLocks noChangeAspect="1"/>
          </p:cNvPicPr>
          <p:nvPr/>
        </p:nvPicPr>
        <p:blipFill>
          <a:blip r:embed="rId2"/>
          <a:stretch>
            <a:fillRect/>
          </a:stretch>
        </p:blipFill>
        <p:spPr>
          <a:xfrm>
            <a:off x="3170160" y="3085360"/>
            <a:ext cx="2508487" cy="1962599"/>
          </a:xfrm>
          <a:prstGeom prst="rect">
            <a:avLst/>
          </a:prstGeom>
        </p:spPr>
      </p:pic>
      <p:pic>
        <p:nvPicPr>
          <p:cNvPr id="7" name="Picture 6">
            <a:extLst>
              <a:ext uri="{FF2B5EF4-FFF2-40B4-BE49-F238E27FC236}">
                <a16:creationId xmlns:a16="http://schemas.microsoft.com/office/drawing/2014/main" id="{58454AA4-9A26-528F-E9F1-6BD518696D99}"/>
              </a:ext>
            </a:extLst>
          </p:cNvPr>
          <p:cNvPicPr>
            <a:picLocks noChangeAspect="1"/>
          </p:cNvPicPr>
          <p:nvPr/>
        </p:nvPicPr>
        <p:blipFill>
          <a:blip r:embed="rId3"/>
          <a:stretch>
            <a:fillRect/>
          </a:stretch>
        </p:blipFill>
        <p:spPr>
          <a:xfrm>
            <a:off x="3170160" y="1137800"/>
            <a:ext cx="2508487" cy="1962599"/>
          </a:xfrm>
          <a:prstGeom prst="rect">
            <a:avLst/>
          </a:prstGeom>
        </p:spPr>
      </p:pic>
      <p:pic>
        <p:nvPicPr>
          <p:cNvPr id="9" name="Picture 8">
            <a:extLst>
              <a:ext uri="{FF2B5EF4-FFF2-40B4-BE49-F238E27FC236}">
                <a16:creationId xmlns:a16="http://schemas.microsoft.com/office/drawing/2014/main" id="{4E3892BA-1C41-DE17-0DD0-BC5280049E70}"/>
              </a:ext>
            </a:extLst>
          </p:cNvPr>
          <p:cNvPicPr>
            <a:picLocks noChangeAspect="1"/>
          </p:cNvPicPr>
          <p:nvPr/>
        </p:nvPicPr>
        <p:blipFill>
          <a:blip r:embed="rId4"/>
          <a:stretch>
            <a:fillRect/>
          </a:stretch>
        </p:blipFill>
        <p:spPr>
          <a:xfrm>
            <a:off x="6075244" y="3090268"/>
            <a:ext cx="2508487" cy="1962599"/>
          </a:xfrm>
          <a:prstGeom prst="rect">
            <a:avLst/>
          </a:prstGeom>
        </p:spPr>
      </p:pic>
      <p:pic>
        <p:nvPicPr>
          <p:cNvPr id="11" name="Picture 10">
            <a:extLst>
              <a:ext uri="{FF2B5EF4-FFF2-40B4-BE49-F238E27FC236}">
                <a16:creationId xmlns:a16="http://schemas.microsoft.com/office/drawing/2014/main" id="{97FC7AF4-8295-C1E8-999C-6CF85B004A6E}"/>
              </a:ext>
            </a:extLst>
          </p:cNvPr>
          <p:cNvPicPr>
            <a:picLocks noChangeAspect="1"/>
          </p:cNvPicPr>
          <p:nvPr/>
        </p:nvPicPr>
        <p:blipFill>
          <a:blip r:embed="rId5"/>
          <a:stretch>
            <a:fillRect/>
          </a:stretch>
        </p:blipFill>
        <p:spPr>
          <a:xfrm>
            <a:off x="6075244" y="1137800"/>
            <a:ext cx="2508487" cy="1962599"/>
          </a:xfrm>
          <a:prstGeom prst="rect">
            <a:avLst/>
          </a:prstGeom>
        </p:spPr>
      </p:pic>
      <p:pic>
        <p:nvPicPr>
          <p:cNvPr id="13" name="Picture 12">
            <a:extLst>
              <a:ext uri="{FF2B5EF4-FFF2-40B4-BE49-F238E27FC236}">
                <a16:creationId xmlns:a16="http://schemas.microsoft.com/office/drawing/2014/main" id="{2D0C95A8-D59E-F832-9E73-3A75DBD12854}"/>
              </a:ext>
            </a:extLst>
          </p:cNvPr>
          <p:cNvPicPr>
            <a:picLocks noChangeAspect="1"/>
          </p:cNvPicPr>
          <p:nvPr/>
        </p:nvPicPr>
        <p:blipFill>
          <a:blip r:embed="rId6"/>
          <a:stretch>
            <a:fillRect/>
          </a:stretch>
        </p:blipFill>
        <p:spPr>
          <a:xfrm>
            <a:off x="265077" y="3090268"/>
            <a:ext cx="2508487" cy="1962599"/>
          </a:xfrm>
          <a:prstGeom prst="rect">
            <a:avLst/>
          </a:prstGeom>
        </p:spPr>
      </p:pic>
      <p:pic>
        <p:nvPicPr>
          <p:cNvPr id="15" name="Picture 14">
            <a:extLst>
              <a:ext uri="{FF2B5EF4-FFF2-40B4-BE49-F238E27FC236}">
                <a16:creationId xmlns:a16="http://schemas.microsoft.com/office/drawing/2014/main" id="{3A88E8F8-0146-1AA5-A91C-84965D7D6ADD}"/>
              </a:ext>
            </a:extLst>
          </p:cNvPr>
          <p:cNvPicPr>
            <a:picLocks noChangeAspect="1"/>
          </p:cNvPicPr>
          <p:nvPr/>
        </p:nvPicPr>
        <p:blipFill>
          <a:blip r:embed="rId7"/>
          <a:stretch>
            <a:fillRect/>
          </a:stretch>
        </p:blipFill>
        <p:spPr>
          <a:xfrm>
            <a:off x="317066" y="1137801"/>
            <a:ext cx="2456498" cy="1962599"/>
          </a:xfrm>
          <a:prstGeom prst="rect">
            <a:avLst/>
          </a:prstGeom>
        </p:spPr>
      </p:pic>
    </p:spTree>
    <p:extLst>
      <p:ext uri="{BB962C8B-B14F-4D97-AF65-F5344CB8AC3E}">
        <p14:creationId xmlns:p14="http://schemas.microsoft.com/office/powerpoint/2010/main" val="159062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7A86-4BAD-B8C2-40F2-E890F100F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60C48-0FB7-6083-1997-72735C9B3E35}"/>
              </a:ext>
            </a:extLst>
          </p:cNvPr>
          <p:cNvSpPr>
            <a:spLocks noGrp="1"/>
          </p:cNvSpPr>
          <p:nvPr>
            <p:ph type="title"/>
          </p:nvPr>
        </p:nvSpPr>
        <p:spPr>
          <a:xfrm>
            <a:off x="317935" y="823508"/>
            <a:ext cx="8508999" cy="366190"/>
          </a:xfrm>
        </p:spPr>
        <p:txBody>
          <a:bodyPr/>
          <a:lstStyle/>
          <a:p>
            <a:r>
              <a:rPr lang="en-US" sz="2000" dirty="0">
                <a:solidFill>
                  <a:schemeClr val="tx1"/>
                </a:solidFill>
              </a:rPr>
              <a:t>Current issues</a:t>
            </a:r>
          </a:p>
        </p:txBody>
      </p:sp>
      <p:sp>
        <p:nvSpPr>
          <p:cNvPr id="3" name="Slide Number Placeholder 2">
            <a:extLst>
              <a:ext uri="{FF2B5EF4-FFF2-40B4-BE49-F238E27FC236}">
                <a16:creationId xmlns:a16="http://schemas.microsoft.com/office/drawing/2014/main" id="{40F9B36A-0C86-DDA9-EB2B-E67A99796EAC}"/>
              </a:ext>
            </a:extLst>
          </p:cNvPr>
          <p:cNvSpPr>
            <a:spLocks noGrp="1"/>
          </p:cNvSpPr>
          <p:nvPr>
            <p:ph type="sldNum" sz="quarter" idx="11"/>
          </p:nvPr>
        </p:nvSpPr>
        <p:spPr/>
        <p:txBody>
          <a:bodyPr/>
          <a:lstStyle/>
          <a:p>
            <a:fld id="{CE58CB1E-F828-4F11-99E0-327109AF9DA4}" type="slidenum">
              <a:rPr lang="de-DE" smtClean="0"/>
              <a:pPr/>
              <a:t>22</a:t>
            </a:fld>
            <a:endParaRPr lang="de-DE" dirty="0"/>
          </a:p>
        </p:txBody>
      </p:sp>
      <p:sp>
        <p:nvSpPr>
          <p:cNvPr id="4" name="Rectangle: Rounded Corners 3">
            <a:extLst>
              <a:ext uri="{FF2B5EF4-FFF2-40B4-BE49-F238E27FC236}">
                <a16:creationId xmlns:a16="http://schemas.microsoft.com/office/drawing/2014/main" id="{EF755121-7999-2F05-42E6-4B973E9161A6}"/>
              </a:ext>
            </a:extLst>
          </p:cNvPr>
          <p:cNvSpPr/>
          <p:nvPr/>
        </p:nvSpPr>
        <p:spPr>
          <a:xfrm>
            <a:off x="317935" y="1273908"/>
            <a:ext cx="8140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150000"/>
              </a:lnSpc>
              <a:buFont typeface="Arial" panose="020B0604020202020204" pitchFamily="34" charset="0"/>
              <a:buChar char="•"/>
            </a:pPr>
            <a:r>
              <a:rPr lang="en-US" sz="1400" b="0" dirty="0">
                <a:solidFill>
                  <a:schemeClr val="tx1"/>
                </a:solidFill>
                <a:effectLst/>
              </a:rPr>
              <a:t>Focus only on the first and second-dominated frequencies. </a:t>
            </a:r>
          </a:p>
          <a:p>
            <a:pPr lvl="1">
              <a:lnSpc>
                <a:spcPct val="150000"/>
              </a:lnSpc>
            </a:pPr>
            <a:r>
              <a:rPr lang="en-US" sz="1400" b="0" dirty="0">
                <a:solidFill>
                  <a:schemeClr val="tx1"/>
                </a:solidFill>
                <a:effectLst/>
              </a:rPr>
              <a:t>-&gt; The scaling </a:t>
            </a:r>
            <a:r>
              <a:rPr lang="en-US" sz="1400" dirty="0">
                <a:solidFill>
                  <a:schemeClr val="tx1"/>
                </a:solidFill>
              </a:rPr>
              <a:t>between FRFs from simulation and hammer testing can not be considered.</a:t>
            </a:r>
          </a:p>
          <a:p>
            <a:pPr lvl="1">
              <a:lnSpc>
                <a:spcPct val="150000"/>
              </a:lnSpc>
            </a:pPr>
            <a:r>
              <a:rPr lang="en-US" sz="1400" dirty="0">
                <a:solidFill>
                  <a:schemeClr val="tx1"/>
                </a:solidFill>
              </a:rPr>
              <a:t>-&gt;If there is any other peak appears,  its effect will not be considered.</a:t>
            </a:r>
            <a:endParaRPr lang="en-US" sz="1400" b="0" dirty="0">
              <a:solidFill>
                <a:schemeClr val="tx1"/>
              </a:solidFill>
              <a:effectLst/>
            </a:endParaRPr>
          </a:p>
          <a:p>
            <a:pPr marL="342900" indent="-342900">
              <a:lnSpc>
                <a:spcPct val="150000"/>
              </a:lnSpc>
              <a:buAutoNum type="arabicPeriod"/>
            </a:pPr>
            <a:endParaRPr lang="fr-FR" sz="1400" b="0" dirty="0">
              <a:solidFill>
                <a:schemeClr val="tx1"/>
              </a:solidFill>
              <a:effectLst/>
              <a:latin typeface="Consolas" panose="020B0609020204030204" pitchFamily="49" charset="0"/>
            </a:endParaRPr>
          </a:p>
          <a:p>
            <a:pPr marL="285750" indent="-285750">
              <a:lnSpc>
                <a:spcPct val="150000"/>
              </a:lnSpc>
              <a:buFont typeface="Arial" panose="020B0604020202020204" pitchFamily="34" charset="0"/>
              <a:buChar char="•"/>
            </a:pPr>
            <a:r>
              <a:rPr lang="en-US" sz="1400" dirty="0">
                <a:solidFill>
                  <a:schemeClr val="tx1"/>
                </a:solidFill>
              </a:rPr>
              <a:t>This method cannot find the global minimum; the result will converge but will be different all the time if the random seed is not fixed. However, it should report a potential range of each parameter.</a:t>
            </a:r>
          </a:p>
        </p:txBody>
      </p:sp>
    </p:spTree>
    <p:extLst>
      <p:ext uri="{BB962C8B-B14F-4D97-AF65-F5344CB8AC3E}">
        <p14:creationId xmlns:p14="http://schemas.microsoft.com/office/powerpoint/2010/main" val="3363153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099C-8DB0-0D0C-CF3B-730E1B443E8F}"/>
              </a:ext>
            </a:extLst>
          </p:cNvPr>
          <p:cNvSpPr>
            <a:spLocks noGrp="1"/>
          </p:cNvSpPr>
          <p:nvPr>
            <p:ph type="title"/>
          </p:nvPr>
        </p:nvSpPr>
        <p:spPr>
          <a:xfrm>
            <a:off x="319090" y="972000"/>
            <a:ext cx="8508999" cy="380810"/>
          </a:xfrm>
        </p:spPr>
        <p:txBody>
          <a:bodyPr/>
          <a:lstStyle/>
          <a:p>
            <a:r>
              <a:rPr lang="en-US" dirty="0">
                <a:solidFill>
                  <a:schemeClr val="tx1"/>
                </a:solidFill>
              </a:rPr>
              <a:t>Sensitivity based FEMU: </a:t>
            </a:r>
          </a:p>
        </p:txBody>
      </p:sp>
      <p:sp>
        <p:nvSpPr>
          <p:cNvPr id="3" name="Slide Number Placeholder 2">
            <a:extLst>
              <a:ext uri="{FF2B5EF4-FFF2-40B4-BE49-F238E27FC236}">
                <a16:creationId xmlns:a16="http://schemas.microsoft.com/office/drawing/2014/main" id="{58AECDB0-8A2C-D571-09DE-95FA0DCC773A}"/>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4" name="Footer Placeholder 3">
            <a:extLst>
              <a:ext uri="{FF2B5EF4-FFF2-40B4-BE49-F238E27FC236}">
                <a16:creationId xmlns:a16="http://schemas.microsoft.com/office/drawing/2014/main" id="{E2BB6275-E675-D4F4-8F85-CA5105D7ECDB}"/>
              </a:ext>
            </a:extLst>
          </p:cNvPr>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5" name="TextBox 4">
            <a:extLst>
              <a:ext uri="{FF2B5EF4-FFF2-40B4-BE49-F238E27FC236}">
                <a16:creationId xmlns:a16="http://schemas.microsoft.com/office/drawing/2014/main" id="{76E0DC53-74DC-2247-83B5-92D759EFD187}"/>
              </a:ext>
            </a:extLst>
          </p:cNvPr>
          <p:cNvSpPr txBox="1"/>
          <p:nvPr/>
        </p:nvSpPr>
        <p:spPr>
          <a:xfrm>
            <a:off x="461108" y="1727200"/>
            <a:ext cx="8365826" cy="1392432"/>
          </a:xfrm>
          <a:prstGeom prst="rect">
            <a:avLst/>
          </a:prstGeom>
          <a:noFill/>
        </p:spPr>
        <p:txBody>
          <a:bodyPr wrap="square" lIns="0" tIns="0" rIns="0" bIns="0" rtlCol="0">
            <a:spAutoFit/>
          </a:bodyPr>
          <a:lstStyle/>
          <a:p>
            <a:pPr>
              <a:lnSpc>
                <a:spcPct val="114000"/>
              </a:lnSpc>
            </a:pPr>
            <a:r>
              <a:rPr lang="en-US" sz="1600" dirty="0">
                <a:latin typeface="+mn-lt"/>
              </a:rPr>
              <a:t>Not working, due to an underdetermined system</a:t>
            </a:r>
          </a:p>
          <a:p>
            <a:pPr>
              <a:lnSpc>
                <a:spcPct val="114000"/>
              </a:lnSpc>
            </a:pPr>
            <a:endParaRPr lang="en-US" sz="1600" dirty="0">
              <a:latin typeface="+mn-lt"/>
            </a:endParaRPr>
          </a:p>
          <a:p>
            <a:pPr algn="l"/>
            <a:r>
              <a:rPr lang="en-US" sz="1600" dirty="0">
                <a:latin typeface="+mn-lt"/>
              </a:rPr>
              <a:t>[1]: </a:t>
            </a:r>
            <a:r>
              <a:rPr lang="en-US" sz="1800" b="0" i="0" u="none" strike="noStrike" baseline="0" dirty="0">
                <a:latin typeface="OpenSans-Semibold"/>
              </a:rPr>
              <a:t>Improved finite element model updating of a </a:t>
            </a:r>
            <a:r>
              <a:rPr lang="en-US" sz="1800" b="0" i="0" u="none" strike="noStrike" baseline="0" dirty="0" err="1">
                <a:latin typeface="OpenSans-Semibold"/>
              </a:rPr>
              <a:t>fullscale</a:t>
            </a:r>
            <a:r>
              <a:rPr lang="en-US" dirty="0">
                <a:latin typeface="OpenSans-Semibold"/>
              </a:rPr>
              <a:t> </a:t>
            </a:r>
            <a:r>
              <a:rPr lang="en-US" sz="1800" b="0" i="0" u="none" strike="noStrike" baseline="0" dirty="0">
                <a:latin typeface="OpenSans-Semibold"/>
              </a:rPr>
              <a:t>steel bridge using sensitivity analysis</a:t>
            </a:r>
          </a:p>
          <a:p>
            <a:pPr algn="l"/>
            <a:r>
              <a:rPr lang="en-US" dirty="0">
                <a:latin typeface="OpenSans-Semibold"/>
              </a:rPr>
              <a:t>[2]: </a:t>
            </a:r>
            <a:r>
              <a:rPr lang="en-US" sz="1600" dirty="0"/>
              <a:t>The sensitivity method in finite element model updating: A tutorial</a:t>
            </a:r>
            <a:endParaRPr lang="en-US" sz="1600" dirty="0">
              <a:latin typeface="+mn-lt"/>
            </a:endParaRPr>
          </a:p>
        </p:txBody>
      </p:sp>
    </p:spTree>
    <p:extLst>
      <p:ext uri="{BB962C8B-B14F-4D97-AF65-F5344CB8AC3E}">
        <p14:creationId xmlns:p14="http://schemas.microsoft.com/office/powerpoint/2010/main" val="250256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12D65-D889-9F77-03AE-A329CAAA3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0E98-87D2-3B3E-D21F-633FBBBA5D0E}"/>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during operation </a:t>
            </a:r>
          </a:p>
        </p:txBody>
      </p:sp>
      <p:sp>
        <p:nvSpPr>
          <p:cNvPr id="3" name="Slide Number Placeholder 2">
            <a:extLst>
              <a:ext uri="{FF2B5EF4-FFF2-40B4-BE49-F238E27FC236}">
                <a16:creationId xmlns:a16="http://schemas.microsoft.com/office/drawing/2014/main" id="{DD0E2591-3098-EF05-E94E-A2745DF7A88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Rectangle: Rounded Corners 5">
            <a:extLst>
              <a:ext uri="{FF2B5EF4-FFF2-40B4-BE49-F238E27FC236}">
                <a16:creationId xmlns:a16="http://schemas.microsoft.com/office/drawing/2014/main" id="{FB7BDD88-8A81-3F27-EC84-084A1FD90E57}"/>
              </a:ext>
            </a:extLst>
          </p:cNvPr>
          <p:cNvSpPr/>
          <p:nvPr/>
        </p:nvSpPr>
        <p:spPr>
          <a:xfrm>
            <a:off x="317935" y="1273908"/>
            <a:ext cx="8508998"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Two different system identification methods are used, which are </a:t>
            </a:r>
            <a:r>
              <a:rPr lang="en-US" sz="1400" b="1" dirty="0">
                <a:solidFill>
                  <a:schemeClr val="tx1"/>
                </a:solidFill>
              </a:rPr>
              <a:t>SSI-COV </a:t>
            </a:r>
            <a:r>
              <a:rPr lang="en-US" sz="1400" dirty="0">
                <a:solidFill>
                  <a:schemeClr val="tx1"/>
                </a:solidFill>
              </a:rPr>
              <a:t>and </a:t>
            </a:r>
            <a:r>
              <a:rPr lang="en-US" sz="1400" b="1" dirty="0">
                <a:solidFill>
                  <a:schemeClr val="tx1"/>
                </a:solidFill>
              </a:rPr>
              <a:t>Single Sensor Identification (SSI)</a:t>
            </a:r>
            <a:r>
              <a:rPr lang="en-US" sz="1400" dirty="0">
                <a:solidFill>
                  <a:schemeClr val="tx1"/>
                </a:solidFill>
              </a:rPr>
              <a:t>.</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Practically, SSI-COV could provide us with more accurate results than the SSI method. However, SSI-COV requires multiple channel measurements.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SSI might be too sensitive since it is based on frequency domain decomposition (FDD), which ideally used for multiple-output problem</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In our case, we have only one sensor( geophone) on each floor, which is practically not enough for operational modal analysis (OMA)</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SSI-COV method is quite sensitive to parameters, different setups of parameters might lead to different results</a:t>
            </a:r>
            <a:endParaRPr lang="en-US" dirty="0">
              <a:solidFill>
                <a:schemeClr val="tx1"/>
              </a:solidFill>
            </a:endParaRPr>
          </a:p>
          <a:p>
            <a:pPr marL="342900" indent="-342900" algn="ctr">
              <a:lnSpc>
                <a:spcPct val="114000"/>
              </a:lnSpc>
              <a:buAutoNum type="arabicPeriod"/>
            </a:pPr>
            <a:endParaRPr lang="en-US" dirty="0"/>
          </a:p>
        </p:txBody>
      </p:sp>
    </p:spTree>
    <p:extLst>
      <p:ext uri="{BB962C8B-B14F-4D97-AF65-F5344CB8AC3E}">
        <p14:creationId xmlns:p14="http://schemas.microsoft.com/office/powerpoint/2010/main" val="2802390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54FA-77BA-C50E-A3F9-B1213DE9F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41652-9937-0EDB-18CD-985D17AA5C03}"/>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 from 75 events</a:t>
            </a:r>
          </a:p>
        </p:txBody>
      </p:sp>
      <p:sp>
        <p:nvSpPr>
          <p:cNvPr id="3" name="Slide Number Placeholder 2">
            <a:extLst>
              <a:ext uri="{FF2B5EF4-FFF2-40B4-BE49-F238E27FC236}">
                <a16:creationId xmlns:a16="http://schemas.microsoft.com/office/drawing/2014/main" id="{A213ED01-E373-017E-1619-B55B0AD7C7F0}"/>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1" name="Graphic 10">
            <a:extLst>
              <a:ext uri="{FF2B5EF4-FFF2-40B4-BE49-F238E27FC236}">
                <a16:creationId xmlns:a16="http://schemas.microsoft.com/office/drawing/2014/main" id="{66E02483-C2E3-0391-2E33-B82264B392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2" y="1319451"/>
            <a:ext cx="4173724" cy="3130293"/>
          </a:xfrm>
          <a:prstGeom prst="rect">
            <a:avLst/>
          </a:prstGeom>
        </p:spPr>
      </p:pic>
      <p:pic>
        <p:nvPicPr>
          <p:cNvPr id="13" name="Graphic 12">
            <a:extLst>
              <a:ext uri="{FF2B5EF4-FFF2-40B4-BE49-F238E27FC236}">
                <a16:creationId xmlns:a16="http://schemas.microsoft.com/office/drawing/2014/main" id="{DA9BE6BD-7ECF-5645-B25B-CC22E300D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7596" y="1319451"/>
            <a:ext cx="4173724" cy="3130293"/>
          </a:xfrm>
          <a:prstGeom prst="rect">
            <a:avLst/>
          </a:prstGeom>
        </p:spPr>
      </p:pic>
      <p:sp>
        <p:nvSpPr>
          <p:cNvPr id="14" name="TextBox 13">
            <a:extLst>
              <a:ext uri="{FF2B5EF4-FFF2-40B4-BE49-F238E27FC236}">
                <a16:creationId xmlns:a16="http://schemas.microsoft.com/office/drawing/2014/main" id="{AA62BEAE-679E-325D-C7D2-A1473A89EBDB}"/>
              </a:ext>
            </a:extLst>
          </p:cNvPr>
          <p:cNvSpPr txBox="1"/>
          <p:nvPr/>
        </p:nvSpPr>
        <p:spPr>
          <a:xfrm>
            <a:off x="702871" y="4715983"/>
            <a:ext cx="7489401" cy="302519"/>
          </a:xfrm>
          <a:prstGeom prst="rect">
            <a:avLst/>
          </a:prstGeom>
          <a:noFill/>
        </p:spPr>
        <p:txBody>
          <a:bodyPr wrap="square" lIns="0" tIns="0" rIns="0" bIns="0" rtlCol="0">
            <a:spAutoFit/>
          </a:bodyPr>
          <a:lstStyle/>
          <a:p>
            <a:pPr>
              <a:lnSpc>
                <a:spcPct val="114000"/>
              </a:lnSpc>
            </a:pPr>
            <a:r>
              <a:rPr lang="en-US" sz="900" dirty="0">
                <a:latin typeface="+mn-lt"/>
              </a:rPr>
              <a:t>* System identification using SSI methods. Two modes are collected for each event, where only the events that both sensors in 1OG and 2OG are activated simultaneously will be counted,  the number of events is N = 75.  </a:t>
            </a:r>
          </a:p>
        </p:txBody>
      </p:sp>
      <p:sp>
        <p:nvSpPr>
          <p:cNvPr id="15" name="TextBox 14">
            <a:extLst>
              <a:ext uri="{FF2B5EF4-FFF2-40B4-BE49-F238E27FC236}">
                <a16:creationId xmlns:a16="http://schemas.microsoft.com/office/drawing/2014/main" id="{DCB268C4-A118-CFFD-A464-7ADDE87C4193}"/>
              </a:ext>
            </a:extLst>
          </p:cNvPr>
          <p:cNvSpPr txBox="1"/>
          <p:nvPr/>
        </p:nvSpPr>
        <p:spPr>
          <a:xfrm>
            <a:off x="702871" y="4357562"/>
            <a:ext cx="4081584" cy="160750"/>
          </a:xfrm>
          <a:prstGeom prst="rect">
            <a:avLst/>
          </a:prstGeom>
          <a:noFill/>
        </p:spPr>
        <p:txBody>
          <a:bodyPr wrap="square" lIns="0" tIns="0" rIns="0" bIns="0" rtlCol="0">
            <a:spAutoFit/>
          </a:bodyPr>
          <a:lstStyle/>
          <a:p>
            <a:pPr>
              <a:lnSpc>
                <a:spcPct val="114000"/>
              </a:lnSpc>
            </a:pPr>
            <a:r>
              <a:rPr lang="en-US" sz="1000" b="1" dirty="0">
                <a:latin typeface="+mn-lt"/>
              </a:rPr>
              <a:t>Detected dominated frequency against damping ratio, 1OG</a:t>
            </a:r>
          </a:p>
        </p:txBody>
      </p:sp>
      <p:sp>
        <p:nvSpPr>
          <p:cNvPr id="16" name="TextBox 15">
            <a:extLst>
              <a:ext uri="{FF2B5EF4-FFF2-40B4-BE49-F238E27FC236}">
                <a16:creationId xmlns:a16="http://schemas.microsoft.com/office/drawing/2014/main" id="{7833AFF0-91B1-ABD8-889D-521CCE58934B}"/>
              </a:ext>
            </a:extLst>
          </p:cNvPr>
          <p:cNvSpPr txBox="1"/>
          <p:nvPr/>
        </p:nvSpPr>
        <p:spPr>
          <a:xfrm>
            <a:off x="4784455" y="4357562"/>
            <a:ext cx="4081584" cy="160750"/>
          </a:xfrm>
          <a:prstGeom prst="rect">
            <a:avLst/>
          </a:prstGeom>
          <a:noFill/>
        </p:spPr>
        <p:txBody>
          <a:bodyPr wrap="square" lIns="0" tIns="0" rIns="0" bIns="0" rtlCol="0">
            <a:spAutoFit/>
          </a:bodyPr>
          <a:lstStyle/>
          <a:p>
            <a:pPr>
              <a:lnSpc>
                <a:spcPct val="114000"/>
              </a:lnSpc>
            </a:pPr>
            <a:r>
              <a:rPr lang="en-US" sz="1000" b="1" dirty="0">
                <a:latin typeface="+mn-lt"/>
              </a:rPr>
              <a:t>Detected dominated frequency against damping ratio, 2OG</a:t>
            </a:r>
          </a:p>
        </p:txBody>
      </p:sp>
    </p:spTree>
    <p:extLst>
      <p:ext uri="{BB962C8B-B14F-4D97-AF65-F5344CB8AC3E}">
        <p14:creationId xmlns:p14="http://schemas.microsoft.com/office/powerpoint/2010/main" val="252383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22CE-E696-D2EE-DA7B-5C4EA0074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42963-62D4-3CE7-B3BF-13D4BFF29FB3}"/>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SSI-COV from 75 events</a:t>
            </a:r>
          </a:p>
        </p:txBody>
      </p:sp>
      <p:sp>
        <p:nvSpPr>
          <p:cNvPr id="3" name="Slide Number Placeholder 2">
            <a:extLst>
              <a:ext uri="{FF2B5EF4-FFF2-40B4-BE49-F238E27FC236}">
                <a16:creationId xmlns:a16="http://schemas.microsoft.com/office/drawing/2014/main" id="{3E53C69F-4E0F-9DD9-9FBC-7D33F2BB2E40}"/>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14" name="TextBox 13">
            <a:extLst>
              <a:ext uri="{FF2B5EF4-FFF2-40B4-BE49-F238E27FC236}">
                <a16:creationId xmlns:a16="http://schemas.microsoft.com/office/drawing/2014/main" id="{7035CE57-55E4-9F57-A72D-C1E35E313F12}"/>
              </a:ext>
            </a:extLst>
          </p:cNvPr>
          <p:cNvSpPr txBox="1"/>
          <p:nvPr/>
        </p:nvSpPr>
        <p:spPr>
          <a:xfrm>
            <a:off x="311533" y="4320831"/>
            <a:ext cx="7489401" cy="302519"/>
          </a:xfrm>
          <a:prstGeom prst="rect">
            <a:avLst/>
          </a:prstGeom>
          <a:noFill/>
        </p:spPr>
        <p:txBody>
          <a:bodyPr wrap="square" lIns="0" tIns="0" rIns="0" bIns="0" rtlCol="0">
            <a:spAutoFit/>
          </a:bodyPr>
          <a:lstStyle/>
          <a:p>
            <a:pPr>
              <a:lnSpc>
                <a:spcPct val="114000"/>
              </a:lnSpc>
            </a:pPr>
            <a:r>
              <a:rPr lang="en-US" sz="900" dirty="0">
                <a:latin typeface="+mn-lt"/>
              </a:rPr>
              <a:t>* System identification using SSI-COV methods. A number of modes are automatically detected for each event, where only the events that both sensors in 1OG and 2OG are activated simultaneously will be counted; the number of events is N = 75.  </a:t>
            </a:r>
          </a:p>
        </p:txBody>
      </p:sp>
      <p:pic>
        <p:nvPicPr>
          <p:cNvPr id="12" name="Graphic 11">
            <a:extLst>
              <a:ext uri="{FF2B5EF4-FFF2-40B4-BE49-F238E27FC236}">
                <a16:creationId xmlns:a16="http://schemas.microsoft.com/office/drawing/2014/main" id="{5207EF84-0E35-05FF-6A97-92EB90ABAA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78" y="1491915"/>
            <a:ext cx="3161472" cy="2371105"/>
          </a:xfrm>
          <a:prstGeom prst="rect">
            <a:avLst/>
          </a:prstGeom>
        </p:spPr>
      </p:pic>
      <p:pic>
        <p:nvPicPr>
          <p:cNvPr id="18" name="Graphic 17">
            <a:extLst>
              <a:ext uri="{FF2B5EF4-FFF2-40B4-BE49-F238E27FC236}">
                <a16:creationId xmlns:a16="http://schemas.microsoft.com/office/drawing/2014/main" id="{1F6DE4D0-EBA3-9B4D-0297-7B4CC4EC95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1264" y="1491916"/>
            <a:ext cx="3161472" cy="2371105"/>
          </a:xfrm>
          <a:prstGeom prst="rect">
            <a:avLst/>
          </a:prstGeom>
        </p:spPr>
      </p:pic>
      <p:pic>
        <p:nvPicPr>
          <p:cNvPr id="20" name="Graphic 19">
            <a:extLst>
              <a:ext uri="{FF2B5EF4-FFF2-40B4-BE49-F238E27FC236}">
                <a16:creationId xmlns:a16="http://schemas.microsoft.com/office/drawing/2014/main" id="{30B3FAA6-DDC8-EEB7-C5E0-532CE3E0F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7960" y="1491914"/>
            <a:ext cx="3161472" cy="2371105"/>
          </a:xfrm>
          <a:prstGeom prst="rect">
            <a:avLst/>
          </a:prstGeom>
        </p:spPr>
      </p:pic>
      <p:sp>
        <p:nvSpPr>
          <p:cNvPr id="21" name="TextBox 20">
            <a:extLst>
              <a:ext uri="{FF2B5EF4-FFF2-40B4-BE49-F238E27FC236}">
                <a16:creationId xmlns:a16="http://schemas.microsoft.com/office/drawing/2014/main" id="{E525172A-DE24-B072-F134-DF199FD9C33F}"/>
              </a:ext>
            </a:extLst>
          </p:cNvPr>
          <p:cNvSpPr txBox="1"/>
          <p:nvPr/>
        </p:nvSpPr>
        <p:spPr>
          <a:xfrm>
            <a:off x="999649" y="3928942"/>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x dir.</a:t>
            </a:r>
          </a:p>
        </p:txBody>
      </p:sp>
      <p:sp>
        <p:nvSpPr>
          <p:cNvPr id="22" name="TextBox 21">
            <a:extLst>
              <a:ext uri="{FF2B5EF4-FFF2-40B4-BE49-F238E27FC236}">
                <a16:creationId xmlns:a16="http://schemas.microsoft.com/office/drawing/2014/main" id="{0384FE6C-5298-4AC7-73BE-2654BFE3E985}"/>
              </a:ext>
            </a:extLst>
          </p:cNvPr>
          <p:cNvSpPr txBox="1"/>
          <p:nvPr/>
        </p:nvSpPr>
        <p:spPr>
          <a:xfrm>
            <a:off x="3863390" y="3928446"/>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y dir.</a:t>
            </a:r>
          </a:p>
        </p:txBody>
      </p:sp>
      <p:sp>
        <p:nvSpPr>
          <p:cNvPr id="23" name="TextBox 22">
            <a:extLst>
              <a:ext uri="{FF2B5EF4-FFF2-40B4-BE49-F238E27FC236}">
                <a16:creationId xmlns:a16="http://schemas.microsoft.com/office/drawing/2014/main" id="{013EEEFB-D753-4072-D847-D2CE18BC93D7}"/>
              </a:ext>
            </a:extLst>
          </p:cNvPr>
          <p:cNvSpPr txBox="1"/>
          <p:nvPr/>
        </p:nvSpPr>
        <p:spPr>
          <a:xfrm>
            <a:off x="6727131" y="3933904"/>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z dir.</a:t>
            </a:r>
          </a:p>
        </p:txBody>
      </p:sp>
    </p:spTree>
    <p:extLst>
      <p:ext uri="{BB962C8B-B14F-4D97-AF65-F5344CB8AC3E}">
        <p14:creationId xmlns:p14="http://schemas.microsoft.com/office/powerpoint/2010/main" val="49467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F2CD4-6868-3F2D-E2C7-2C91A3EE5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3568C-D6C8-C29E-E409-85B8DA4507F7}"/>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a:t>
            </a:r>
          </a:p>
        </p:txBody>
      </p:sp>
      <p:sp>
        <p:nvSpPr>
          <p:cNvPr id="3" name="Slide Number Placeholder 2">
            <a:extLst>
              <a:ext uri="{FF2B5EF4-FFF2-40B4-BE49-F238E27FC236}">
                <a16:creationId xmlns:a16="http://schemas.microsoft.com/office/drawing/2014/main" id="{6F40098E-418F-D4BD-EB62-578A7EEE4232}"/>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6" name="Rectangle: Rounded Corners 5">
            <a:extLst>
              <a:ext uri="{FF2B5EF4-FFF2-40B4-BE49-F238E27FC236}">
                <a16:creationId xmlns:a16="http://schemas.microsoft.com/office/drawing/2014/main" id="{BCD95B7A-ABC5-0862-D675-210565D458D5}"/>
              </a:ext>
            </a:extLst>
          </p:cNvPr>
          <p:cNvSpPr/>
          <p:nvPr/>
        </p:nvSpPr>
        <p:spPr>
          <a:xfrm>
            <a:off x="317935" y="1273908"/>
            <a:ext cx="8508998"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Hammer testing belongs to the Experimental Modal Analysis (EMA) method, which could provide us with more accurate results than OMA.</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In our experiment, four accelerometers are installed at each floor slab and three on the wall; I only focus on the accelerometers installed at each floor slab, which total 8 accelerometers.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signal received from the sensor on the wall is relatively small compared to the signal received from the sensor on the slab. Therefore, I ignored them in my analysis.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Location of measurement and excitation will be reported in the next slide.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Since the simulation will return the displacement signal, I transfer the experiment data from acceleration to displacement.</a:t>
            </a:r>
          </a:p>
        </p:txBody>
      </p:sp>
    </p:spTree>
    <p:extLst>
      <p:ext uri="{BB962C8B-B14F-4D97-AF65-F5344CB8AC3E}">
        <p14:creationId xmlns:p14="http://schemas.microsoft.com/office/powerpoint/2010/main" val="276517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0A76-D48E-13BA-12DD-01671FC5E89F}"/>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9C4DC187-37C3-9429-9A99-9E44C5DE86D3}"/>
              </a:ext>
            </a:extLst>
          </p:cNvPr>
          <p:cNvSpPr/>
          <p:nvPr/>
        </p:nvSpPr>
        <p:spPr>
          <a:xfrm>
            <a:off x="4745429" y="1273908"/>
            <a:ext cx="4081503"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solidFill>
                  <a:schemeClr val="tx1"/>
                </a:solidFill>
              </a:rPr>
              <a:t>Coordinates of Excitation points:</a:t>
            </a:r>
          </a:p>
          <a:p>
            <a:pPr>
              <a:lnSpc>
                <a:spcPct val="114000"/>
              </a:lnSpc>
            </a:pPr>
            <a:endParaRPr lang="en-US" sz="1400" dirty="0">
              <a:solidFill>
                <a:schemeClr val="tx1"/>
              </a:solidFill>
            </a:endParaRPr>
          </a:p>
          <a:p>
            <a:pPr>
              <a:lnSpc>
                <a:spcPct val="114000"/>
              </a:lnSpc>
            </a:pPr>
            <a:r>
              <a:rPr lang="en-US" sz="1400" dirty="0">
                <a:solidFill>
                  <a:schemeClr val="tx1"/>
                </a:solidFill>
              </a:rPr>
              <a:t>      Position 1 (ID: EX22)   : [9.30, 5.90, Z]</a:t>
            </a:r>
          </a:p>
          <a:p>
            <a:pPr>
              <a:lnSpc>
                <a:spcPct val="114000"/>
              </a:lnSpc>
            </a:pPr>
            <a:endParaRPr lang="en-US" sz="1400" dirty="0">
              <a:solidFill>
                <a:schemeClr val="tx1"/>
              </a:solidFill>
            </a:endParaRPr>
          </a:p>
          <a:p>
            <a:pPr>
              <a:lnSpc>
                <a:spcPct val="114000"/>
              </a:lnSpc>
            </a:pPr>
            <a:r>
              <a:rPr lang="en-US" sz="1400" dirty="0">
                <a:solidFill>
                  <a:schemeClr val="tx1"/>
                </a:solidFill>
              </a:rPr>
              <a:t>      Position 2 (ID: EX221) </a:t>
            </a:r>
            <a:r>
              <a:rPr lang="en-US" sz="1400" dirty="0">
                <a:solidFill>
                  <a:schemeClr val="tx1"/>
                </a:solidFill>
                <a:latin typeface="+mj-lt"/>
              </a:rPr>
              <a:t>: [</a:t>
            </a:r>
            <a:r>
              <a:rPr lang="en-US" sz="1400" b="0" dirty="0">
                <a:solidFill>
                  <a:schemeClr val="tx1"/>
                </a:solidFill>
                <a:effectLst/>
                <a:latin typeface="+mj-lt"/>
              </a:rPr>
              <a:t>12.77</a:t>
            </a:r>
            <a:r>
              <a:rPr lang="en-US" sz="1400" dirty="0">
                <a:solidFill>
                  <a:schemeClr val="tx1"/>
                </a:solidFill>
                <a:latin typeface="+mj-lt"/>
              </a:rPr>
              <a:t>, 2.748, Z]</a:t>
            </a:r>
          </a:p>
          <a:p>
            <a:pPr>
              <a:lnSpc>
                <a:spcPct val="114000"/>
              </a:lnSpc>
            </a:pPr>
            <a:endParaRPr lang="en-US" sz="1400" dirty="0">
              <a:solidFill>
                <a:schemeClr val="tx1"/>
              </a:solidFill>
              <a:latin typeface="+mj-lt"/>
            </a:endParaRPr>
          </a:p>
          <a:p>
            <a:pPr>
              <a:lnSpc>
                <a:spcPct val="114000"/>
              </a:lnSpc>
            </a:pPr>
            <a:r>
              <a:rPr lang="en-US" sz="1400" dirty="0">
                <a:solidFill>
                  <a:schemeClr val="tx1"/>
                </a:solidFill>
              </a:rPr>
              <a:t>      Position 3 (ID: EX220) : [</a:t>
            </a:r>
            <a:r>
              <a:rPr lang="en-US" sz="1400" b="0" dirty="0">
                <a:solidFill>
                  <a:schemeClr val="tx1"/>
                </a:solidFill>
                <a:effectLst/>
                <a:latin typeface="+mj-lt"/>
              </a:rPr>
              <a:t>7.19</a:t>
            </a:r>
            <a:r>
              <a:rPr lang="en-US" sz="1400" dirty="0">
                <a:solidFill>
                  <a:schemeClr val="tx1"/>
                </a:solidFill>
                <a:latin typeface="+mj-lt"/>
              </a:rPr>
              <a:t> , 8.14, Z</a:t>
            </a:r>
            <a:r>
              <a:rPr lang="en-US" sz="1400" dirty="0">
                <a:solidFill>
                  <a:schemeClr val="tx1"/>
                </a:solidFill>
              </a:rPr>
              <a:t>]</a:t>
            </a:r>
          </a:p>
          <a:p>
            <a:pPr>
              <a:lnSpc>
                <a:spcPct val="114000"/>
              </a:lnSpc>
            </a:pPr>
            <a:endParaRPr lang="en-US" sz="1400" dirty="0">
              <a:solidFill>
                <a:schemeClr val="tx1"/>
              </a:solidFill>
            </a:endParaRPr>
          </a:p>
          <a:p>
            <a:pPr marL="285750" indent="-285750">
              <a:lnSpc>
                <a:spcPct val="114000"/>
              </a:lnSpc>
              <a:buFont typeface="Arial" panose="020B0604020202020204" pitchFamily="34" charset="0"/>
              <a:buChar char="•"/>
            </a:pPr>
            <a:r>
              <a:rPr lang="en-US" sz="1400" dirty="0">
                <a:solidFill>
                  <a:schemeClr val="tx1"/>
                </a:solidFill>
              </a:rPr>
              <a:t>More than three tests are applied on each excitation point. </a:t>
            </a:r>
          </a:p>
          <a:p>
            <a:pPr marL="285750" indent="-285750">
              <a:lnSpc>
                <a:spcPct val="114000"/>
              </a:lnSpc>
              <a:buFont typeface="Arial" panose="020B0604020202020204" pitchFamily="34" charset="0"/>
              <a:buChar char="•"/>
            </a:pPr>
            <a:endParaRPr lang="en-US" sz="1400" dirty="0">
              <a:solidFill>
                <a:schemeClr val="tx1"/>
              </a:solidFill>
            </a:endParaRPr>
          </a:p>
          <a:p>
            <a:pPr marL="285750" indent="-285750">
              <a:lnSpc>
                <a:spcPct val="114000"/>
              </a:lnSpc>
              <a:buFont typeface="Arial" panose="020B0604020202020204" pitchFamily="34" charset="0"/>
              <a:buChar char="•"/>
            </a:pPr>
            <a:r>
              <a:rPr lang="en-US" sz="1400" dirty="0">
                <a:solidFill>
                  <a:schemeClr val="tx1"/>
                </a:solidFill>
              </a:rPr>
              <a:t>The Z in coordinates indicates the height of the second floor, which is one of the parameters that will be updated. </a:t>
            </a:r>
          </a:p>
          <a:p>
            <a:pPr>
              <a:lnSpc>
                <a:spcPct val="114000"/>
              </a:lnSpc>
            </a:pPr>
            <a:endParaRPr lang="en-US" sz="1400" dirty="0">
              <a:solidFill>
                <a:schemeClr val="tx1"/>
              </a:solidFill>
            </a:endParaRPr>
          </a:p>
          <a:p>
            <a:pPr>
              <a:lnSpc>
                <a:spcPct val="114000"/>
              </a:lnSpc>
            </a:pPr>
            <a:endParaRPr lang="en-US" sz="1400" dirty="0">
              <a:solidFill>
                <a:schemeClr val="tx1"/>
              </a:solidFill>
            </a:endParaRPr>
          </a:p>
        </p:txBody>
      </p:sp>
      <p:sp>
        <p:nvSpPr>
          <p:cNvPr id="2" name="Title 1">
            <a:extLst>
              <a:ext uri="{FF2B5EF4-FFF2-40B4-BE49-F238E27FC236}">
                <a16:creationId xmlns:a16="http://schemas.microsoft.com/office/drawing/2014/main" id="{789A942B-DB37-6715-0174-6D6E709C7CC4}"/>
              </a:ext>
            </a:extLst>
          </p:cNvPr>
          <p:cNvSpPr>
            <a:spLocks noGrp="1"/>
          </p:cNvSpPr>
          <p:nvPr>
            <p:ph type="title"/>
          </p:nvPr>
        </p:nvSpPr>
        <p:spPr>
          <a:xfrm>
            <a:off x="317935" y="823508"/>
            <a:ext cx="8508999" cy="366190"/>
          </a:xfrm>
        </p:spPr>
        <p:txBody>
          <a:bodyPr/>
          <a:lstStyle/>
          <a:p>
            <a:r>
              <a:rPr lang="en-US" sz="2000" dirty="0">
                <a:solidFill>
                  <a:schemeClr val="tx1"/>
                </a:solidFill>
              </a:rPr>
              <a:t>Hammer testing: excitation points </a:t>
            </a:r>
          </a:p>
        </p:txBody>
      </p:sp>
      <p:sp>
        <p:nvSpPr>
          <p:cNvPr id="3" name="Slide Number Placeholder 2">
            <a:extLst>
              <a:ext uri="{FF2B5EF4-FFF2-40B4-BE49-F238E27FC236}">
                <a16:creationId xmlns:a16="http://schemas.microsoft.com/office/drawing/2014/main" id="{8D039FF3-B7B9-0137-B85E-9FC81466B39D}"/>
              </a:ext>
            </a:extLst>
          </p:cNvPr>
          <p:cNvSpPr>
            <a:spLocks noGrp="1"/>
          </p:cNvSpPr>
          <p:nvPr>
            <p:ph type="sldNum" sz="quarter" idx="11"/>
          </p:nvPr>
        </p:nvSpPr>
        <p:spPr/>
        <p:txBody>
          <a:bodyPr/>
          <a:lstStyle/>
          <a:p>
            <a:fld id="{CE58CB1E-F828-4F11-99E0-327109AF9DA4}" type="slidenum">
              <a:rPr lang="de-DE" smtClean="0"/>
              <a:pPr/>
              <a:t>7</a:t>
            </a:fld>
            <a:endParaRPr lang="de-DE" dirty="0"/>
          </a:p>
        </p:txBody>
      </p:sp>
      <p:pic>
        <p:nvPicPr>
          <p:cNvPr id="5" name="Picture 4">
            <a:extLst>
              <a:ext uri="{FF2B5EF4-FFF2-40B4-BE49-F238E27FC236}">
                <a16:creationId xmlns:a16="http://schemas.microsoft.com/office/drawing/2014/main" id="{2EC1432E-0B33-CCDF-77F2-E6783D5F2580}"/>
              </a:ext>
            </a:extLst>
          </p:cNvPr>
          <p:cNvPicPr>
            <a:picLocks noChangeAspect="1"/>
          </p:cNvPicPr>
          <p:nvPr/>
        </p:nvPicPr>
        <p:blipFill>
          <a:blip r:embed="rId2"/>
          <a:stretch>
            <a:fillRect/>
          </a:stretch>
        </p:blipFill>
        <p:spPr>
          <a:xfrm>
            <a:off x="339561" y="1260036"/>
            <a:ext cx="4059011" cy="3665287"/>
          </a:xfrm>
          <a:prstGeom prst="rect">
            <a:avLst/>
          </a:prstGeom>
        </p:spPr>
      </p:pic>
      <p:sp>
        <p:nvSpPr>
          <p:cNvPr id="10" name="Oval 9">
            <a:extLst>
              <a:ext uri="{FF2B5EF4-FFF2-40B4-BE49-F238E27FC236}">
                <a16:creationId xmlns:a16="http://schemas.microsoft.com/office/drawing/2014/main" id="{B2664052-03B9-1B56-E846-14F6C22ECDAB}"/>
              </a:ext>
            </a:extLst>
          </p:cNvPr>
          <p:cNvSpPr/>
          <p:nvPr/>
        </p:nvSpPr>
        <p:spPr>
          <a:xfrm>
            <a:off x="2092765" y="3128303"/>
            <a:ext cx="140677" cy="14067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Oval 10">
            <a:extLst>
              <a:ext uri="{FF2B5EF4-FFF2-40B4-BE49-F238E27FC236}">
                <a16:creationId xmlns:a16="http://schemas.microsoft.com/office/drawing/2014/main" id="{19EACBD6-83D8-4D4C-088C-A57C0D0A3630}"/>
              </a:ext>
            </a:extLst>
          </p:cNvPr>
          <p:cNvSpPr/>
          <p:nvPr/>
        </p:nvSpPr>
        <p:spPr>
          <a:xfrm>
            <a:off x="2662640" y="4085363"/>
            <a:ext cx="140677" cy="1406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86D03282-8657-6E06-A361-FA06994829C7}"/>
              </a:ext>
            </a:extLst>
          </p:cNvPr>
          <p:cNvSpPr/>
          <p:nvPr/>
        </p:nvSpPr>
        <p:spPr>
          <a:xfrm>
            <a:off x="4894811" y="1890356"/>
            <a:ext cx="140677" cy="1406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678A6BE7-E10D-F1A5-A6D2-46E2E55CA045}"/>
              </a:ext>
            </a:extLst>
          </p:cNvPr>
          <p:cNvSpPr/>
          <p:nvPr/>
        </p:nvSpPr>
        <p:spPr>
          <a:xfrm>
            <a:off x="4894810" y="2881664"/>
            <a:ext cx="140677" cy="14067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cxnSp>
        <p:nvCxnSpPr>
          <p:cNvPr id="15" name="Straight Arrow Connector 14">
            <a:extLst>
              <a:ext uri="{FF2B5EF4-FFF2-40B4-BE49-F238E27FC236}">
                <a16:creationId xmlns:a16="http://schemas.microsoft.com/office/drawing/2014/main" id="{2B5DBC62-7083-5B8C-6C55-4205E9C47DD4}"/>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73EE16-0664-4897-DE46-BDB51CE683B0}"/>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013B6B-6F3E-6DC8-65CA-EBF0C5D5BBA4}"/>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1" name="TextBox 20">
            <a:extLst>
              <a:ext uri="{FF2B5EF4-FFF2-40B4-BE49-F238E27FC236}">
                <a16:creationId xmlns:a16="http://schemas.microsoft.com/office/drawing/2014/main" id="{A0647D8A-A6A9-5899-060E-E9C3CC212859}"/>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sp>
        <p:nvSpPr>
          <p:cNvPr id="23" name="Oval 22">
            <a:extLst>
              <a:ext uri="{FF2B5EF4-FFF2-40B4-BE49-F238E27FC236}">
                <a16:creationId xmlns:a16="http://schemas.microsoft.com/office/drawing/2014/main" id="{975AB6E9-BD3C-2677-8408-969C69C02971}"/>
              </a:ext>
            </a:extLst>
          </p:cNvPr>
          <p:cNvSpPr/>
          <p:nvPr/>
        </p:nvSpPr>
        <p:spPr>
          <a:xfrm>
            <a:off x="2228389" y="3477845"/>
            <a:ext cx="140677" cy="1406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Oval 23">
            <a:extLst>
              <a:ext uri="{FF2B5EF4-FFF2-40B4-BE49-F238E27FC236}">
                <a16:creationId xmlns:a16="http://schemas.microsoft.com/office/drawing/2014/main" id="{6370CD60-2585-66FB-5538-DBA78372B39E}"/>
              </a:ext>
            </a:extLst>
          </p:cNvPr>
          <p:cNvSpPr/>
          <p:nvPr/>
        </p:nvSpPr>
        <p:spPr>
          <a:xfrm>
            <a:off x="4894810" y="2386010"/>
            <a:ext cx="140677" cy="1406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117105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1362-BDE2-7613-E16C-43DEB6D9579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1E6CE69-99DE-C1A9-CE0A-02F9531CAEF8}"/>
              </a:ext>
            </a:extLst>
          </p:cNvPr>
          <p:cNvPicPr>
            <a:picLocks noChangeAspect="1"/>
          </p:cNvPicPr>
          <p:nvPr/>
        </p:nvPicPr>
        <p:blipFill>
          <a:blip r:embed="rId2"/>
          <a:stretch>
            <a:fillRect/>
          </a:stretch>
        </p:blipFill>
        <p:spPr>
          <a:xfrm>
            <a:off x="371952" y="1306568"/>
            <a:ext cx="3160632" cy="3685339"/>
          </a:xfrm>
          <a:prstGeom prst="rect">
            <a:avLst/>
          </a:prstGeom>
          <a:solidFill>
            <a:schemeClr val="accent6"/>
          </a:solidFill>
        </p:spPr>
      </p:pic>
      <p:sp>
        <p:nvSpPr>
          <p:cNvPr id="2" name="Title 1">
            <a:extLst>
              <a:ext uri="{FF2B5EF4-FFF2-40B4-BE49-F238E27FC236}">
                <a16:creationId xmlns:a16="http://schemas.microsoft.com/office/drawing/2014/main" id="{264B2D67-976A-7B8F-AEFE-D38D731D91D6}"/>
              </a:ext>
            </a:extLst>
          </p:cNvPr>
          <p:cNvSpPr>
            <a:spLocks noGrp="1"/>
          </p:cNvSpPr>
          <p:nvPr>
            <p:ph type="title"/>
          </p:nvPr>
        </p:nvSpPr>
        <p:spPr>
          <a:xfrm>
            <a:off x="317935" y="823508"/>
            <a:ext cx="8508999" cy="366190"/>
          </a:xfrm>
        </p:spPr>
        <p:txBody>
          <a:bodyPr/>
          <a:lstStyle/>
          <a:p>
            <a:r>
              <a:rPr lang="en-US" sz="2000" dirty="0">
                <a:solidFill>
                  <a:schemeClr val="tx1"/>
                </a:solidFill>
              </a:rPr>
              <a:t>Hammer testing: measurement points </a:t>
            </a:r>
          </a:p>
        </p:txBody>
      </p:sp>
      <p:sp>
        <p:nvSpPr>
          <p:cNvPr id="3" name="Slide Number Placeholder 2">
            <a:extLst>
              <a:ext uri="{FF2B5EF4-FFF2-40B4-BE49-F238E27FC236}">
                <a16:creationId xmlns:a16="http://schemas.microsoft.com/office/drawing/2014/main" id="{305A1D20-44A6-7D9F-E1BE-6B423DF8C3AB}"/>
              </a:ext>
            </a:extLst>
          </p:cNvPr>
          <p:cNvSpPr>
            <a:spLocks noGrp="1"/>
          </p:cNvSpPr>
          <p:nvPr>
            <p:ph type="sldNum" sz="quarter" idx="11"/>
          </p:nvPr>
        </p:nvSpPr>
        <p:spPr/>
        <p:txBody>
          <a:bodyPr/>
          <a:lstStyle/>
          <a:p>
            <a:fld id="{CE58CB1E-F828-4F11-99E0-327109AF9DA4}" type="slidenum">
              <a:rPr lang="de-DE" smtClean="0"/>
              <a:pPr/>
              <a:t>8</a:t>
            </a:fld>
            <a:endParaRPr lang="de-DE" dirty="0"/>
          </a:p>
        </p:txBody>
      </p:sp>
      <p:grpSp>
        <p:nvGrpSpPr>
          <p:cNvPr id="8" name="Group 7">
            <a:extLst>
              <a:ext uri="{FF2B5EF4-FFF2-40B4-BE49-F238E27FC236}">
                <a16:creationId xmlns:a16="http://schemas.microsoft.com/office/drawing/2014/main" id="{D36B7A9F-5B1F-10ED-FD47-2905C92024FA}"/>
              </a:ext>
            </a:extLst>
          </p:cNvPr>
          <p:cNvGrpSpPr/>
          <p:nvPr/>
        </p:nvGrpSpPr>
        <p:grpSpPr>
          <a:xfrm>
            <a:off x="371952" y="3234603"/>
            <a:ext cx="1001364" cy="1388605"/>
            <a:chOff x="571500" y="3156449"/>
            <a:chExt cx="1001364" cy="1388605"/>
          </a:xfrm>
        </p:grpSpPr>
        <p:cxnSp>
          <p:nvCxnSpPr>
            <p:cNvPr id="15" name="Straight Arrow Connector 14">
              <a:extLst>
                <a:ext uri="{FF2B5EF4-FFF2-40B4-BE49-F238E27FC236}">
                  <a16:creationId xmlns:a16="http://schemas.microsoft.com/office/drawing/2014/main" id="{192DE044-FC25-8A13-1135-A10AA1672897}"/>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7C8B22-9CC9-BFBC-EBF0-3B56636EC1F8}"/>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4611E1-E588-A849-A284-631D7CB0CB5C}"/>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1" name="TextBox 20">
              <a:extLst>
                <a:ext uri="{FF2B5EF4-FFF2-40B4-BE49-F238E27FC236}">
                  <a16:creationId xmlns:a16="http://schemas.microsoft.com/office/drawing/2014/main" id="{91D614B6-9B11-E60F-F583-0E7C5F3E991E}"/>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grpSp>
      <p:pic>
        <p:nvPicPr>
          <p:cNvPr id="14" name="Picture 13">
            <a:extLst>
              <a:ext uri="{FF2B5EF4-FFF2-40B4-BE49-F238E27FC236}">
                <a16:creationId xmlns:a16="http://schemas.microsoft.com/office/drawing/2014/main" id="{C8E1016F-FC99-7D06-3D96-644DA70A8075}"/>
              </a:ext>
            </a:extLst>
          </p:cNvPr>
          <p:cNvPicPr>
            <a:picLocks noChangeAspect="1"/>
          </p:cNvPicPr>
          <p:nvPr/>
        </p:nvPicPr>
        <p:blipFill>
          <a:blip r:embed="rId3"/>
          <a:stretch>
            <a:fillRect/>
          </a:stretch>
        </p:blipFill>
        <p:spPr>
          <a:xfrm>
            <a:off x="3925146" y="1306567"/>
            <a:ext cx="3071116" cy="3685339"/>
          </a:xfrm>
          <a:prstGeom prst="rect">
            <a:avLst/>
          </a:prstGeom>
        </p:spPr>
      </p:pic>
      <p:grpSp>
        <p:nvGrpSpPr>
          <p:cNvPr id="17" name="Group 16">
            <a:extLst>
              <a:ext uri="{FF2B5EF4-FFF2-40B4-BE49-F238E27FC236}">
                <a16:creationId xmlns:a16="http://schemas.microsoft.com/office/drawing/2014/main" id="{E247D55A-00A0-51BD-872F-DEA8CD2E687E}"/>
              </a:ext>
            </a:extLst>
          </p:cNvPr>
          <p:cNvGrpSpPr/>
          <p:nvPr/>
        </p:nvGrpSpPr>
        <p:grpSpPr>
          <a:xfrm>
            <a:off x="3867696" y="3234603"/>
            <a:ext cx="1001364" cy="1388605"/>
            <a:chOff x="571500" y="3156449"/>
            <a:chExt cx="1001364" cy="1388605"/>
          </a:xfrm>
        </p:grpSpPr>
        <p:cxnSp>
          <p:nvCxnSpPr>
            <p:cNvPr id="18" name="Straight Arrow Connector 17">
              <a:extLst>
                <a:ext uri="{FF2B5EF4-FFF2-40B4-BE49-F238E27FC236}">
                  <a16:creationId xmlns:a16="http://schemas.microsoft.com/office/drawing/2014/main" id="{D062E69B-0B27-F4C4-9487-53C1B72F25B8}"/>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EF32DC-B54D-D5B5-7669-4168644F7396}"/>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7C502E-8E8A-245E-B0E9-30868D0738FE}"/>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6" name="TextBox 25">
              <a:extLst>
                <a:ext uri="{FF2B5EF4-FFF2-40B4-BE49-F238E27FC236}">
                  <a16:creationId xmlns:a16="http://schemas.microsoft.com/office/drawing/2014/main" id="{52FD77EB-146E-C7EC-CF83-041906F3831A}"/>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grpSp>
      <p:sp>
        <p:nvSpPr>
          <p:cNvPr id="28" name="Oval 27">
            <a:extLst>
              <a:ext uri="{FF2B5EF4-FFF2-40B4-BE49-F238E27FC236}">
                <a16:creationId xmlns:a16="http://schemas.microsoft.com/office/drawing/2014/main" id="{ACF5EC9D-E1C9-BBC7-D143-BE86156B2B05}"/>
              </a:ext>
            </a:extLst>
          </p:cNvPr>
          <p:cNvSpPr/>
          <p:nvPr/>
        </p:nvSpPr>
        <p:spPr>
          <a:xfrm flipH="1">
            <a:off x="1872065" y="3149236"/>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dirty="0"/>
          </a:p>
        </p:txBody>
      </p:sp>
      <p:sp>
        <p:nvSpPr>
          <p:cNvPr id="29" name="Oval 28">
            <a:extLst>
              <a:ext uri="{FF2B5EF4-FFF2-40B4-BE49-F238E27FC236}">
                <a16:creationId xmlns:a16="http://schemas.microsoft.com/office/drawing/2014/main" id="{A5688213-DBD2-F7D6-995F-4BA1D0ABE394}"/>
              </a:ext>
            </a:extLst>
          </p:cNvPr>
          <p:cNvSpPr/>
          <p:nvPr/>
        </p:nvSpPr>
        <p:spPr>
          <a:xfrm flipH="1">
            <a:off x="2432135" y="350539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0" name="Oval 29">
            <a:extLst>
              <a:ext uri="{FF2B5EF4-FFF2-40B4-BE49-F238E27FC236}">
                <a16:creationId xmlns:a16="http://schemas.microsoft.com/office/drawing/2014/main" id="{B66F87BF-734C-1BBF-0900-C8CA3F8D9800}"/>
              </a:ext>
            </a:extLst>
          </p:cNvPr>
          <p:cNvSpPr/>
          <p:nvPr/>
        </p:nvSpPr>
        <p:spPr>
          <a:xfrm flipH="1">
            <a:off x="2053552" y="3814005"/>
            <a:ext cx="201930" cy="20193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1" name="Oval 30">
            <a:extLst>
              <a:ext uri="{FF2B5EF4-FFF2-40B4-BE49-F238E27FC236}">
                <a16:creationId xmlns:a16="http://schemas.microsoft.com/office/drawing/2014/main" id="{EFB37E88-1269-97FA-817A-DC35F780DB1E}"/>
              </a:ext>
            </a:extLst>
          </p:cNvPr>
          <p:cNvSpPr/>
          <p:nvPr/>
        </p:nvSpPr>
        <p:spPr>
          <a:xfrm flipH="1">
            <a:off x="1474600" y="391897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2" name="Oval 31">
            <a:extLst>
              <a:ext uri="{FF2B5EF4-FFF2-40B4-BE49-F238E27FC236}">
                <a16:creationId xmlns:a16="http://schemas.microsoft.com/office/drawing/2014/main" id="{CBF4A77A-DFF9-9817-F17D-86CBA5B03EBC}"/>
              </a:ext>
            </a:extLst>
          </p:cNvPr>
          <p:cNvSpPr/>
          <p:nvPr/>
        </p:nvSpPr>
        <p:spPr>
          <a:xfrm flipH="1">
            <a:off x="6161960" y="4118062"/>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D2D17E90-D48B-E2A8-E80E-D454177AB8B6}"/>
              </a:ext>
            </a:extLst>
          </p:cNvPr>
          <p:cNvSpPr/>
          <p:nvPr/>
        </p:nvSpPr>
        <p:spPr>
          <a:xfrm flipH="1">
            <a:off x="5970262" y="3514421"/>
            <a:ext cx="201930" cy="20193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4" name="Oval 33">
            <a:extLst>
              <a:ext uri="{FF2B5EF4-FFF2-40B4-BE49-F238E27FC236}">
                <a16:creationId xmlns:a16="http://schemas.microsoft.com/office/drawing/2014/main" id="{FF2A953B-488F-F7C1-D64D-6D30E35497F2}"/>
              </a:ext>
            </a:extLst>
          </p:cNvPr>
          <p:cNvSpPr/>
          <p:nvPr/>
        </p:nvSpPr>
        <p:spPr>
          <a:xfrm flipH="1">
            <a:off x="5548550" y="381400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5" name="Oval 34">
            <a:extLst>
              <a:ext uri="{FF2B5EF4-FFF2-40B4-BE49-F238E27FC236}">
                <a16:creationId xmlns:a16="http://schemas.microsoft.com/office/drawing/2014/main" id="{E58E6E98-752F-9C4D-0989-726A07BDE736}"/>
              </a:ext>
            </a:extLst>
          </p:cNvPr>
          <p:cNvSpPr/>
          <p:nvPr/>
        </p:nvSpPr>
        <p:spPr>
          <a:xfrm flipH="1">
            <a:off x="5382402" y="3199364"/>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6" name="TextBox 35">
            <a:extLst>
              <a:ext uri="{FF2B5EF4-FFF2-40B4-BE49-F238E27FC236}">
                <a16:creationId xmlns:a16="http://schemas.microsoft.com/office/drawing/2014/main" id="{5BA0CFD0-83D3-C4F0-D159-3B140598F9D1}"/>
              </a:ext>
            </a:extLst>
          </p:cNvPr>
          <p:cNvSpPr txBox="1"/>
          <p:nvPr/>
        </p:nvSpPr>
        <p:spPr>
          <a:xfrm>
            <a:off x="1499940" y="3935560"/>
            <a:ext cx="141064" cy="160750"/>
          </a:xfrm>
          <a:prstGeom prst="rect">
            <a:avLst/>
          </a:prstGeom>
          <a:noFill/>
        </p:spPr>
        <p:txBody>
          <a:bodyPr wrap="none" lIns="0" tIns="0" rIns="0" bIns="0" rtlCol="0">
            <a:spAutoFit/>
          </a:bodyPr>
          <a:lstStyle/>
          <a:p>
            <a:pPr>
              <a:lnSpc>
                <a:spcPct val="114000"/>
              </a:lnSpc>
            </a:pPr>
            <a:r>
              <a:rPr lang="en-US" sz="1000" b="1" dirty="0">
                <a:latin typeface="+mn-lt"/>
              </a:rPr>
              <a:t>10</a:t>
            </a:r>
          </a:p>
        </p:txBody>
      </p:sp>
      <p:sp>
        <p:nvSpPr>
          <p:cNvPr id="37" name="TextBox 36">
            <a:extLst>
              <a:ext uri="{FF2B5EF4-FFF2-40B4-BE49-F238E27FC236}">
                <a16:creationId xmlns:a16="http://schemas.microsoft.com/office/drawing/2014/main" id="{8317591F-7CD8-4655-2585-6E287E5F0C7E}"/>
              </a:ext>
            </a:extLst>
          </p:cNvPr>
          <p:cNvSpPr txBox="1"/>
          <p:nvPr/>
        </p:nvSpPr>
        <p:spPr>
          <a:xfrm>
            <a:off x="1902498" y="3154228"/>
            <a:ext cx="141064" cy="160750"/>
          </a:xfrm>
          <a:prstGeom prst="rect">
            <a:avLst/>
          </a:prstGeom>
          <a:noFill/>
        </p:spPr>
        <p:txBody>
          <a:bodyPr wrap="none" lIns="0" tIns="0" rIns="0" bIns="0" rtlCol="0">
            <a:spAutoFit/>
          </a:bodyPr>
          <a:lstStyle/>
          <a:p>
            <a:pPr>
              <a:lnSpc>
                <a:spcPct val="114000"/>
              </a:lnSpc>
            </a:pPr>
            <a:r>
              <a:rPr lang="en-US" sz="1000" b="1" dirty="0">
                <a:latin typeface="+mn-lt"/>
              </a:rPr>
              <a:t>11</a:t>
            </a:r>
          </a:p>
        </p:txBody>
      </p:sp>
      <p:sp>
        <p:nvSpPr>
          <p:cNvPr id="38" name="TextBox 37">
            <a:extLst>
              <a:ext uri="{FF2B5EF4-FFF2-40B4-BE49-F238E27FC236}">
                <a16:creationId xmlns:a16="http://schemas.microsoft.com/office/drawing/2014/main" id="{1D41F119-37FC-6C3D-A170-32EF9E91FAFF}"/>
              </a:ext>
            </a:extLst>
          </p:cNvPr>
          <p:cNvSpPr txBox="1"/>
          <p:nvPr/>
        </p:nvSpPr>
        <p:spPr>
          <a:xfrm>
            <a:off x="2462568" y="3525985"/>
            <a:ext cx="141064" cy="160750"/>
          </a:xfrm>
          <a:prstGeom prst="rect">
            <a:avLst/>
          </a:prstGeom>
          <a:noFill/>
        </p:spPr>
        <p:txBody>
          <a:bodyPr wrap="none" lIns="0" tIns="0" rIns="0" bIns="0" rtlCol="0">
            <a:spAutoFit/>
          </a:bodyPr>
          <a:lstStyle/>
          <a:p>
            <a:pPr>
              <a:lnSpc>
                <a:spcPct val="114000"/>
              </a:lnSpc>
            </a:pPr>
            <a:r>
              <a:rPr lang="en-US" sz="1000" b="1" dirty="0">
                <a:latin typeface="+mn-lt"/>
              </a:rPr>
              <a:t>12</a:t>
            </a:r>
          </a:p>
        </p:txBody>
      </p:sp>
      <p:sp>
        <p:nvSpPr>
          <p:cNvPr id="39" name="TextBox 38">
            <a:extLst>
              <a:ext uri="{FF2B5EF4-FFF2-40B4-BE49-F238E27FC236}">
                <a16:creationId xmlns:a16="http://schemas.microsoft.com/office/drawing/2014/main" id="{30E98A43-98BB-D3C3-440B-925ED0E89D5D}"/>
              </a:ext>
            </a:extLst>
          </p:cNvPr>
          <p:cNvSpPr txBox="1"/>
          <p:nvPr/>
        </p:nvSpPr>
        <p:spPr>
          <a:xfrm>
            <a:off x="2118998" y="3834595"/>
            <a:ext cx="70532" cy="160750"/>
          </a:xfrm>
          <a:prstGeom prst="rect">
            <a:avLst/>
          </a:prstGeom>
          <a:noFill/>
        </p:spPr>
        <p:txBody>
          <a:bodyPr wrap="none" lIns="0" tIns="0" rIns="0" bIns="0" rtlCol="0">
            <a:spAutoFit/>
          </a:bodyPr>
          <a:lstStyle/>
          <a:p>
            <a:pPr>
              <a:lnSpc>
                <a:spcPct val="114000"/>
              </a:lnSpc>
            </a:pPr>
            <a:r>
              <a:rPr lang="en-US" sz="1000" b="1" dirty="0">
                <a:latin typeface="+mn-lt"/>
              </a:rPr>
              <a:t>9</a:t>
            </a:r>
          </a:p>
        </p:txBody>
      </p:sp>
      <p:sp>
        <p:nvSpPr>
          <p:cNvPr id="40" name="TextBox 39">
            <a:extLst>
              <a:ext uri="{FF2B5EF4-FFF2-40B4-BE49-F238E27FC236}">
                <a16:creationId xmlns:a16="http://schemas.microsoft.com/office/drawing/2014/main" id="{86E4786D-C8D0-83C1-ECE3-8CFFFB3C5943}"/>
              </a:ext>
            </a:extLst>
          </p:cNvPr>
          <p:cNvSpPr txBox="1"/>
          <p:nvPr/>
        </p:nvSpPr>
        <p:spPr>
          <a:xfrm>
            <a:off x="5614249" y="3834595"/>
            <a:ext cx="70532" cy="160750"/>
          </a:xfrm>
          <a:prstGeom prst="rect">
            <a:avLst/>
          </a:prstGeom>
          <a:noFill/>
        </p:spPr>
        <p:txBody>
          <a:bodyPr wrap="none" lIns="0" tIns="0" rIns="0" bIns="0" rtlCol="0">
            <a:spAutoFit/>
          </a:bodyPr>
          <a:lstStyle/>
          <a:p>
            <a:pPr>
              <a:lnSpc>
                <a:spcPct val="114000"/>
              </a:lnSpc>
            </a:pPr>
            <a:r>
              <a:rPr lang="en-US" sz="1000" b="1" dirty="0">
                <a:latin typeface="+mn-lt"/>
              </a:rPr>
              <a:t>3</a:t>
            </a:r>
          </a:p>
        </p:txBody>
      </p:sp>
      <p:sp>
        <p:nvSpPr>
          <p:cNvPr id="41" name="TextBox 40">
            <a:extLst>
              <a:ext uri="{FF2B5EF4-FFF2-40B4-BE49-F238E27FC236}">
                <a16:creationId xmlns:a16="http://schemas.microsoft.com/office/drawing/2014/main" id="{8C4BC6FD-A07A-2334-44F0-1FE57075E891}"/>
              </a:ext>
            </a:extLst>
          </p:cNvPr>
          <p:cNvSpPr txBox="1"/>
          <p:nvPr/>
        </p:nvSpPr>
        <p:spPr>
          <a:xfrm>
            <a:off x="6192393" y="4138652"/>
            <a:ext cx="141064" cy="160750"/>
          </a:xfrm>
          <a:prstGeom prst="rect">
            <a:avLst/>
          </a:prstGeom>
          <a:noFill/>
        </p:spPr>
        <p:txBody>
          <a:bodyPr wrap="none" lIns="0" tIns="0" rIns="0" bIns="0" rtlCol="0">
            <a:spAutoFit/>
          </a:bodyPr>
          <a:lstStyle/>
          <a:p>
            <a:pPr>
              <a:lnSpc>
                <a:spcPct val="114000"/>
              </a:lnSpc>
            </a:pPr>
            <a:r>
              <a:rPr lang="en-US" sz="1000" b="1" dirty="0">
                <a:latin typeface="+mn-lt"/>
              </a:rPr>
              <a:t>13</a:t>
            </a:r>
          </a:p>
        </p:txBody>
      </p:sp>
      <p:sp>
        <p:nvSpPr>
          <p:cNvPr id="42" name="TextBox 41">
            <a:extLst>
              <a:ext uri="{FF2B5EF4-FFF2-40B4-BE49-F238E27FC236}">
                <a16:creationId xmlns:a16="http://schemas.microsoft.com/office/drawing/2014/main" id="{B243FF99-BD74-32B7-FD50-6CDDA2DF81A0}"/>
              </a:ext>
            </a:extLst>
          </p:cNvPr>
          <p:cNvSpPr txBox="1"/>
          <p:nvPr/>
        </p:nvSpPr>
        <p:spPr>
          <a:xfrm>
            <a:off x="5412835" y="3212612"/>
            <a:ext cx="141064" cy="160750"/>
          </a:xfrm>
          <a:prstGeom prst="rect">
            <a:avLst/>
          </a:prstGeom>
          <a:noFill/>
        </p:spPr>
        <p:txBody>
          <a:bodyPr wrap="none" lIns="0" tIns="0" rIns="0" bIns="0" rtlCol="0">
            <a:spAutoFit/>
          </a:bodyPr>
          <a:lstStyle/>
          <a:p>
            <a:pPr>
              <a:lnSpc>
                <a:spcPct val="114000"/>
              </a:lnSpc>
            </a:pPr>
            <a:r>
              <a:rPr lang="en-US" sz="1000" b="1" dirty="0">
                <a:latin typeface="+mn-lt"/>
              </a:rPr>
              <a:t>14</a:t>
            </a:r>
          </a:p>
        </p:txBody>
      </p:sp>
      <p:sp>
        <p:nvSpPr>
          <p:cNvPr id="43" name="TextBox 42">
            <a:extLst>
              <a:ext uri="{FF2B5EF4-FFF2-40B4-BE49-F238E27FC236}">
                <a16:creationId xmlns:a16="http://schemas.microsoft.com/office/drawing/2014/main" id="{400C401C-D855-7D66-C9CA-92880FFE35B8}"/>
              </a:ext>
            </a:extLst>
          </p:cNvPr>
          <p:cNvSpPr txBox="1"/>
          <p:nvPr/>
        </p:nvSpPr>
        <p:spPr>
          <a:xfrm>
            <a:off x="6000695" y="3535011"/>
            <a:ext cx="141064" cy="160750"/>
          </a:xfrm>
          <a:prstGeom prst="rect">
            <a:avLst/>
          </a:prstGeom>
          <a:noFill/>
        </p:spPr>
        <p:txBody>
          <a:bodyPr wrap="none" lIns="0" tIns="0" rIns="0" bIns="0" rtlCol="0">
            <a:spAutoFit/>
          </a:bodyPr>
          <a:lstStyle/>
          <a:p>
            <a:pPr>
              <a:lnSpc>
                <a:spcPct val="114000"/>
              </a:lnSpc>
            </a:pPr>
            <a:r>
              <a:rPr lang="en-US" sz="1000" b="1" dirty="0">
                <a:latin typeface="+mn-lt"/>
              </a:rPr>
              <a:t>15</a:t>
            </a:r>
          </a:p>
        </p:txBody>
      </p:sp>
      <p:sp>
        <p:nvSpPr>
          <p:cNvPr id="44" name="Oval 43">
            <a:extLst>
              <a:ext uri="{FF2B5EF4-FFF2-40B4-BE49-F238E27FC236}">
                <a16:creationId xmlns:a16="http://schemas.microsoft.com/office/drawing/2014/main" id="{F9148E4B-0DBA-4431-D2EF-83A82BFF8A59}"/>
              </a:ext>
            </a:extLst>
          </p:cNvPr>
          <p:cNvSpPr/>
          <p:nvPr/>
        </p:nvSpPr>
        <p:spPr>
          <a:xfrm flipH="1">
            <a:off x="7333938" y="2506086"/>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5" name="TextBox 44">
            <a:extLst>
              <a:ext uri="{FF2B5EF4-FFF2-40B4-BE49-F238E27FC236}">
                <a16:creationId xmlns:a16="http://schemas.microsoft.com/office/drawing/2014/main" id="{82A13980-D8F3-97E8-9086-7A284A750235}"/>
              </a:ext>
            </a:extLst>
          </p:cNvPr>
          <p:cNvSpPr txBox="1"/>
          <p:nvPr/>
        </p:nvSpPr>
        <p:spPr>
          <a:xfrm>
            <a:off x="7648014" y="2478426"/>
            <a:ext cx="874172" cy="225062"/>
          </a:xfrm>
          <a:prstGeom prst="rect">
            <a:avLst/>
          </a:prstGeom>
          <a:noFill/>
        </p:spPr>
        <p:txBody>
          <a:bodyPr wrap="square" lIns="0" tIns="0" rIns="0" bIns="0" rtlCol="0">
            <a:spAutoFit/>
          </a:bodyPr>
          <a:lstStyle/>
          <a:p>
            <a:pPr>
              <a:lnSpc>
                <a:spcPct val="114000"/>
              </a:lnSpc>
            </a:pPr>
            <a:r>
              <a:rPr lang="en-US" sz="1400" dirty="0">
                <a:latin typeface="+mn-lt"/>
              </a:rPr>
              <a:t>Uniaxial</a:t>
            </a:r>
          </a:p>
        </p:txBody>
      </p:sp>
      <p:sp>
        <p:nvSpPr>
          <p:cNvPr id="46" name="Oval 45">
            <a:extLst>
              <a:ext uri="{FF2B5EF4-FFF2-40B4-BE49-F238E27FC236}">
                <a16:creationId xmlns:a16="http://schemas.microsoft.com/office/drawing/2014/main" id="{5808C519-6422-76CE-6719-5579B87D7CA3}"/>
              </a:ext>
            </a:extLst>
          </p:cNvPr>
          <p:cNvSpPr/>
          <p:nvPr/>
        </p:nvSpPr>
        <p:spPr>
          <a:xfrm flipH="1">
            <a:off x="7341558" y="2925186"/>
            <a:ext cx="201930" cy="201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7" name="TextBox 46">
            <a:extLst>
              <a:ext uri="{FF2B5EF4-FFF2-40B4-BE49-F238E27FC236}">
                <a16:creationId xmlns:a16="http://schemas.microsoft.com/office/drawing/2014/main" id="{B4BC9D65-3222-0036-BE5A-31B1B661667D}"/>
              </a:ext>
            </a:extLst>
          </p:cNvPr>
          <p:cNvSpPr txBox="1"/>
          <p:nvPr/>
        </p:nvSpPr>
        <p:spPr>
          <a:xfrm>
            <a:off x="7655634" y="2897526"/>
            <a:ext cx="874172" cy="225062"/>
          </a:xfrm>
          <a:prstGeom prst="rect">
            <a:avLst/>
          </a:prstGeom>
          <a:noFill/>
        </p:spPr>
        <p:txBody>
          <a:bodyPr wrap="square" lIns="0" tIns="0" rIns="0" bIns="0" rtlCol="0">
            <a:spAutoFit/>
          </a:bodyPr>
          <a:lstStyle/>
          <a:p>
            <a:pPr>
              <a:lnSpc>
                <a:spcPct val="114000"/>
              </a:lnSpc>
            </a:pPr>
            <a:r>
              <a:rPr lang="en-US" sz="1400" dirty="0">
                <a:latin typeface="+mn-lt"/>
              </a:rPr>
              <a:t>Triaxial</a:t>
            </a:r>
          </a:p>
        </p:txBody>
      </p:sp>
      <p:sp>
        <p:nvSpPr>
          <p:cNvPr id="48" name="Oval 47">
            <a:extLst>
              <a:ext uri="{FF2B5EF4-FFF2-40B4-BE49-F238E27FC236}">
                <a16:creationId xmlns:a16="http://schemas.microsoft.com/office/drawing/2014/main" id="{35324845-BE95-395A-20E5-869CA032C771}"/>
              </a:ext>
            </a:extLst>
          </p:cNvPr>
          <p:cNvSpPr/>
          <p:nvPr/>
        </p:nvSpPr>
        <p:spPr>
          <a:xfrm flipH="1">
            <a:off x="7356798" y="3336666"/>
            <a:ext cx="201930" cy="20193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9" name="TextBox 48">
            <a:extLst>
              <a:ext uri="{FF2B5EF4-FFF2-40B4-BE49-F238E27FC236}">
                <a16:creationId xmlns:a16="http://schemas.microsoft.com/office/drawing/2014/main" id="{9E965E78-0AE8-3D71-7F59-F0397018432C}"/>
              </a:ext>
            </a:extLst>
          </p:cNvPr>
          <p:cNvSpPr txBox="1"/>
          <p:nvPr/>
        </p:nvSpPr>
        <p:spPr>
          <a:xfrm>
            <a:off x="7670874" y="3309006"/>
            <a:ext cx="1101174" cy="225062"/>
          </a:xfrm>
          <a:prstGeom prst="rect">
            <a:avLst/>
          </a:prstGeom>
          <a:solidFill>
            <a:schemeClr val="bg1"/>
          </a:solidFill>
          <a:ln>
            <a:solidFill>
              <a:schemeClr val="bg1"/>
            </a:solidFill>
          </a:ln>
        </p:spPr>
        <p:txBody>
          <a:bodyPr wrap="square" lIns="0" tIns="0" rIns="0" bIns="0" rtlCol="0">
            <a:spAutoFit/>
          </a:bodyPr>
          <a:lstStyle/>
          <a:p>
            <a:pPr>
              <a:lnSpc>
                <a:spcPct val="114000"/>
              </a:lnSpc>
            </a:pPr>
            <a:r>
              <a:rPr lang="en-US" sz="1400" dirty="0">
                <a:latin typeface="+mn-lt"/>
              </a:rPr>
              <a:t>Geophone</a:t>
            </a:r>
          </a:p>
        </p:txBody>
      </p:sp>
    </p:spTree>
    <p:extLst>
      <p:ext uri="{BB962C8B-B14F-4D97-AF65-F5344CB8AC3E}">
        <p14:creationId xmlns:p14="http://schemas.microsoft.com/office/powerpoint/2010/main" val="219823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5482B-1179-8A56-E8BC-E33434CE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345A3-5F9A-0071-B0F3-CBBB80C60268}"/>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1 (ID: EX22)</a:t>
            </a:r>
          </a:p>
        </p:txBody>
      </p:sp>
      <p:sp>
        <p:nvSpPr>
          <p:cNvPr id="3" name="Slide Number Placeholder 2">
            <a:extLst>
              <a:ext uri="{FF2B5EF4-FFF2-40B4-BE49-F238E27FC236}">
                <a16:creationId xmlns:a16="http://schemas.microsoft.com/office/drawing/2014/main" id="{8E60ECFD-C801-5EE6-25F1-00FDB489E248}"/>
              </a:ext>
            </a:extLst>
          </p:cNvPr>
          <p:cNvSpPr>
            <a:spLocks noGrp="1"/>
          </p:cNvSpPr>
          <p:nvPr>
            <p:ph type="sldNum" sz="quarter" idx="11"/>
          </p:nvPr>
        </p:nvSpPr>
        <p:spPr/>
        <p:txBody>
          <a:bodyPr/>
          <a:lstStyle/>
          <a:p>
            <a:fld id="{CE58CB1E-F828-4F11-99E0-327109AF9DA4}" type="slidenum">
              <a:rPr lang="de-DE" smtClean="0"/>
              <a:pPr/>
              <a:t>9</a:t>
            </a:fld>
            <a:endParaRPr lang="de-DE" dirty="0"/>
          </a:p>
        </p:txBody>
      </p:sp>
      <p:pic>
        <p:nvPicPr>
          <p:cNvPr id="9" name="Picture 8" descr="A graph with different colored lines&#10;&#10;Description automatically generated">
            <a:extLst>
              <a:ext uri="{FF2B5EF4-FFF2-40B4-BE49-F238E27FC236}">
                <a16:creationId xmlns:a16="http://schemas.microsoft.com/office/drawing/2014/main" id="{15E7E4B7-77F2-8520-681E-DE5215C61F8B}"/>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11" name="TextBox 10">
            <a:extLst>
              <a:ext uri="{FF2B5EF4-FFF2-40B4-BE49-F238E27FC236}">
                <a16:creationId xmlns:a16="http://schemas.microsoft.com/office/drawing/2014/main" id="{2E992CEC-7252-1288-471A-9786BC343FBE}"/>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3835899594"/>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1445</Words>
  <Application>Microsoft Office PowerPoint</Application>
  <PresentationFormat>On-screen Show (16:9)</PresentationFormat>
  <Paragraphs>173</Paragraphs>
  <Slides>23</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OpenSans-Semibold</vt:lpstr>
      <vt:lpstr>Arial</vt:lpstr>
      <vt:lpstr>Calibri</vt:lpstr>
      <vt:lpstr>Consolas</vt:lpstr>
      <vt:lpstr>Courier New</vt:lpstr>
      <vt:lpstr>Symbol</vt:lpstr>
      <vt:lpstr>Wingdings</vt:lpstr>
      <vt:lpstr>Titel 1</vt:lpstr>
      <vt:lpstr>Titel 2</vt:lpstr>
      <vt:lpstr>Titel 3</vt:lpstr>
      <vt:lpstr>Inhalt</vt:lpstr>
      <vt:lpstr>Kapiteltrenner blau</vt:lpstr>
      <vt:lpstr>Kapiteltrenner schwarz</vt:lpstr>
      <vt:lpstr>Enhancing Seismic Safety in Munich's Geothermal Energy Sector: Data-driven Model Updating for Building Vibrations under Induced Seismicity</vt:lpstr>
      <vt:lpstr>Proposed framework of the MDSI project</vt:lpstr>
      <vt:lpstr>System identification during operation </vt:lpstr>
      <vt:lpstr>System identification using SSI from 75 events</vt:lpstr>
      <vt:lpstr>System identification using SSI-COV from 75 events</vt:lpstr>
      <vt:lpstr>System identification by hammer testing</vt:lpstr>
      <vt:lpstr>Hammer testing: excitation points </vt:lpstr>
      <vt:lpstr>Hammer testing: measurement points </vt:lpstr>
      <vt:lpstr>System identification by hammer testing, location 1 (ID: EX22)</vt:lpstr>
      <vt:lpstr>System identification by hammer testing, location 2 (ID: EX221)</vt:lpstr>
      <vt:lpstr>System identification by hammer testing, location 3 (ID: EX220)</vt:lpstr>
      <vt:lpstr>ANSYS model in python</vt:lpstr>
      <vt:lpstr>Harmonic analysis</vt:lpstr>
      <vt:lpstr>FRFs from initial guess parameter sets, x=np.zeros(19,1)</vt:lpstr>
      <vt:lpstr>DOE and the range of parameter varying.</vt:lpstr>
      <vt:lpstr>FEM update proposal </vt:lpstr>
      <vt:lpstr>Selecting qualified datasets from further training and testing.</vt:lpstr>
      <vt:lpstr>Surrogate model accuracy for each dominated frequency </vt:lpstr>
      <vt:lpstr>Forming the objective function:</vt:lpstr>
      <vt:lpstr>GA + L-BFGS-B return parameter sets</vt:lpstr>
      <vt:lpstr>After FEMU</vt:lpstr>
      <vt:lpstr>Current issues</vt:lpstr>
      <vt:lpstr>Sensitivity based FEMU: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75</cp:revision>
  <cp:lastPrinted>2015-07-30T14:04:45Z</cp:lastPrinted>
  <dcterms:created xsi:type="dcterms:W3CDTF">2021-09-14T08:38:33Z</dcterms:created>
  <dcterms:modified xsi:type="dcterms:W3CDTF">2024-12-10T10:40:51Z</dcterms:modified>
</cp:coreProperties>
</file>